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57" r:id="rId3"/>
    <p:sldId id="275" r:id="rId4"/>
    <p:sldId id="258" r:id="rId5"/>
    <p:sldId id="269" r:id="rId6"/>
    <p:sldId id="268" r:id="rId7"/>
    <p:sldId id="313" r:id="rId8"/>
    <p:sldId id="276" r:id="rId9"/>
    <p:sldId id="308" r:id="rId10"/>
    <p:sldId id="309" r:id="rId11"/>
    <p:sldId id="310" r:id="rId12"/>
    <p:sldId id="311" r:id="rId13"/>
    <p:sldId id="312" r:id="rId14"/>
    <p:sldId id="288" r:id="rId15"/>
    <p:sldId id="280" r:id="rId16"/>
    <p:sldId id="281" r:id="rId17"/>
    <p:sldId id="283" r:id="rId18"/>
    <p:sldId id="284" r:id="rId19"/>
    <p:sldId id="285" r:id="rId20"/>
    <p:sldId id="286" r:id="rId21"/>
    <p:sldId id="282" r:id="rId22"/>
    <p:sldId id="277" r:id="rId23"/>
    <p:sldId id="279" r:id="rId24"/>
    <p:sldId id="287" r:id="rId25"/>
    <p:sldId id="278" r:id="rId26"/>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04"/>
  </p:normalViewPr>
  <p:slideViewPr>
    <p:cSldViewPr>
      <p:cViewPr varScale="1">
        <p:scale>
          <a:sx n="90" d="100"/>
          <a:sy n="90" d="100"/>
        </p:scale>
        <p:origin x="1744" y="184"/>
      </p:cViewPr>
      <p:guideLst>
        <p:guide orient="horz" pos="2160"/>
        <p:guide pos="2880"/>
      </p:guideLst>
    </p:cSldViewPr>
  </p:slideViewPr>
  <p:outlineViewPr>
    <p:cViewPr>
      <p:scale>
        <a:sx n="33" d="100"/>
        <a:sy n="33" d="100"/>
      </p:scale>
      <p:origin x="0" y="-2648"/>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81" d="100"/>
          <a:sy n="181" d="100"/>
        </p:scale>
        <p:origin x="1088" y="-5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12/30/22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20650" y="120650"/>
            <a:ext cx="6858000" cy="9264650"/>
          </a:xfrm>
        </p:spPr>
        <p:txBody>
          <a:bodyPr>
            <a:normAutofit/>
          </a:bodyPr>
          <a:lstStyle/>
          <a:p>
            <a:r>
              <a:rPr lang="en-US" sz="950" dirty="0"/>
              <a:t>Three key elements (oracles) often used by the prophets.  </a:t>
            </a:r>
          </a:p>
          <a:p>
            <a:pPr marL="285750" indent="-285750">
              <a:buFont typeface="+mj-lt"/>
              <a:buAutoNum type="romanUcPeriod"/>
            </a:pPr>
            <a:r>
              <a:rPr lang="en-US" sz="950" dirty="0"/>
              <a:t>Introduction (1:1-2) THE MAN - A Country Prophet</a:t>
            </a:r>
          </a:p>
          <a:p>
            <a:pPr marL="685800" lvl="1" indent="-228600">
              <a:buFont typeface="+mj-lt"/>
              <a:buAutoNum type="alphaUcPeriod"/>
            </a:pPr>
            <a:r>
              <a:rPr lang="en-US" sz="950" b="1" dirty="0"/>
              <a:t>Name</a:t>
            </a:r>
            <a:r>
              <a:rPr lang="en-US" sz="950" dirty="0"/>
              <a:t> - Amos means “burden-bearer”</a:t>
            </a:r>
          </a:p>
          <a:p>
            <a:pPr marL="685800" lvl="1" indent="-228600">
              <a:buFont typeface="+mj-lt"/>
              <a:buAutoNum type="alphaUcPeriod"/>
            </a:pPr>
            <a:r>
              <a:rPr lang="en-US" sz="950" b="1" dirty="0"/>
              <a:t>Home</a:t>
            </a:r>
            <a:r>
              <a:rPr lang="en-US" sz="950" dirty="0"/>
              <a:t> - The village of Tekoa -12 miles south of Jerusalem, 18 miles west of the Dead Sea, near the wilderness of Judea, a very rugged area .  So while he was from Judah, he primarily prophesied against Israel in the north</a:t>
            </a:r>
          </a:p>
          <a:p>
            <a:pPr marL="685800" lvl="1" indent="-228600">
              <a:buFont typeface="+mj-lt"/>
              <a:buAutoNum type="alphaUcPeriod"/>
            </a:pPr>
            <a:r>
              <a:rPr lang="en-US" sz="950" b="1" dirty="0"/>
              <a:t>Occupation</a:t>
            </a:r>
            <a:r>
              <a:rPr lang="en-US" sz="950" dirty="0"/>
              <a:t> - “a sheep breeder and a tender of sycamore fruit.” (Amo 7:14) An outdoorsman, accustomed to the wilds of nature, and of hard, honest toil It would be easy for him to have little sympathy for the lazy and materialistic conduct of his northern kinsman </a:t>
            </a:r>
          </a:p>
          <a:p>
            <a:pPr marL="685800" lvl="1" indent="-228600">
              <a:buFont typeface="+mj-lt"/>
              <a:buAutoNum type="alphaUcPeriod"/>
            </a:pPr>
            <a:r>
              <a:rPr lang="en-US" sz="950" b="1" dirty="0"/>
              <a:t>Character </a:t>
            </a:r>
            <a:r>
              <a:rPr lang="en-US" sz="950" dirty="0"/>
              <a:t>-  not known for his sympathy or warmth, but for his sense of justice and right: </a:t>
            </a:r>
          </a:p>
          <a:p>
            <a:r>
              <a:rPr lang="en-US" sz="950" dirty="0"/>
              <a:t>                         1.  “Not a sob is to be found in his book for the nation of wicked apostates, and there is only a sigh for the poor” (Hailey) </a:t>
            </a:r>
          </a:p>
          <a:p>
            <a:r>
              <a:rPr lang="en-US" sz="950" dirty="0"/>
              <a:t>                         2.  He is reminiscent of John the Baptist </a:t>
            </a:r>
          </a:p>
          <a:p>
            <a:pPr marL="285750" indent="-285750">
              <a:buFont typeface="+mj-lt"/>
              <a:buAutoNum type="romanUcPeriod" startAt="2"/>
            </a:pPr>
            <a:r>
              <a:rPr lang="en-US" sz="950" dirty="0"/>
              <a:t>The date... He prophesied in the days of Uzziah, king of Judah,  Jeroboam II of Israel…two years before an earthquake.  While the actual date is unknown, 755 B.C. is often suggested.</a:t>
            </a:r>
          </a:p>
          <a:p>
            <a:pPr marL="285750" indent="-285750">
              <a:buFont typeface="+mj-lt"/>
              <a:buAutoNum type="romanUcPeriod" startAt="2"/>
            </a:pPr>
            <a:r>
              <a:rPr lang="en-US" sz="950" dirty="0"/>
              <a:t>THE PEOPLE His audience is primarily the northern kingdom of Israel.  Conditions which characterized them at this time: Wealthy, enjoying great luxury but morally, religiously, and politically corrupt.</a:t>
            </a:r>
          </a:p>
          <a:p>
            <a:pPr marL="285750" indent="-285750">
              <a:buFont typeface="+mj-lt"/>
              <a:buAutoNum type="romanUcPeriod" startAt="2"/>
            </a:pPr>
            <a:r>
              <a:rPr lang="en-US" sz="950" dirty="0"/>
              <a:t>His message: In Amos 1:2, we see a vivid picture of the Lord as a lion whose roar to the north reaches all the way to Mt. Carmel  - this describes what God is doing through Amos, proclaiming a fiery message of condemnation and judgment against Israel and the surrounding nations.  </a:t>
            </a:r>
          </a:p>
          <a:p>
            <a:pPr marL="285750" indent="-285750">
              <a:buFont typeface="+mj-lt"/>
              <a:buAutoNum type="romanUcPeriod" startAt="2"/>
            </a:pPr>
            <a:endParaRPr lang="en-US" sz="950" dirty="0"/>
          </a:p>
          <a:p>
            <a:r>
              <a:rPr lang="en-US" sz="950" dirty="0"/>
              <a:t>	“The people of Israel were now at the summit of worldly prosperity but were rapidly filling up the measure of their 	sins. The mission of Amos was, therefore, rather to threaten than to console.  He rebukes, among other things, the 	corruption of their manners, which kept pace with their prosperity; he charges the great men with partiality as 	judges, and violence towards the poor; and he foretells, as a punishment from God, the captivity of the ten tribes in a 	foreign country...” - The Bible Handbook, Angus and Green</a:t>
            </a:r>
          </a:p>
          <a:p>
            <a:br>
              <a:rPr lang="en-US" sz="950" dirty="0"/>
            </a:br>
            <a:r>
              <a:rPr lang="en-US" sz="950" u="sng" dirty="0"/>
              <a:t>Brief Outline</a:t>
            </a:r>
          </a:p>
          <a:p>
            <a:pPr marL="228600" indent="-228600">
              <a:buFont typeface="+mj-lt"/>
              <a:buAutoNum type="romanUcPeriod"/>
            </a:pPr>
            <a:r>
              <a:rPr lang="en-US" sz="950" b="1" dirty="0"/>
              <a:t>Oracles against the nations </a:t>
            </a:r>
            <a:r>
              <a:rPr lang="en-US" sz="950" dirty="0"/>
              <a:t>(1:3-2:16): Damascus/Syria  (1:3-5) , Gaza (Philistia) (1:6-8 ), </a:t>
            </a:r>
            <a:r>
              <a:rPr lang="en-US" sz="950" dirty="0" err="1"/>
              <a:t>Tyre</a:t>
            </a:r>
            <a:r>
              <a:rPr lang="en-US" sz="950" dirty="0"/>
              <a:t> (1:9-10 ), Edom (1:11-12), Ammon (1:13-15), Moab (2:1-3), Judah (2:4-5), Israel 2:6-16)</a:t>
            </a:r>
          </a:p>
          <a:p>
            <a:pPr marL="228600" indent="-228600">
              <a:buFont typeface="+mj-lt"/>
              <a:buAutoNum type="romanUcPeriod"/>
            </a:pPr>
            <a:r>
              <a:rPr lang="en-US" sz="950" b="1" dirty="0"/>
              <a:t>Oracles of condemnations for Israel </a:t>
            </a:r>
            <a:r>
              <a:rPr lang="en-US" sz="950" dirty="0"/>
              <a:t>(3:1-6:14)</a:t>
            </a:r>
          </a:p>
          <a:p>
            <a:pPr marL="685800" lvl="1" indent="-228600">
              <a:buFont typeface="+mj-lt"/>
              <a:buAutoNum type="alphaUcPeriod"/>
            </a:pPr>
            <a:r>
              <a:rPr lang="en-US" sz="950" dirty="0"/>
              <a:t>First message (3:1-15) - the prophet’s authority and message of doom: They had rejected God’s chastisements - to repent (4:6-13) - Famine (4:6b), drought (4:7-8c), pestilence (4:9d),  plague and war (4:10e), earthquake, or perhaps volcanic eruptions (4:11)…therefore they must </a:t>
            </a:r>
            <a:r>
              <a:rPr lang="en-US" sz="950" b="1" dirty="0"/>
              <a:t>prepare to meet their God</a:t>
            </a:r>
            <a:r>
              <a:rPr lang="en-US" sz="950" dirty="0"/>
              <a:t>! </a:t>
            </a:r>
          </a:p>
          <a:p>
            <a:pPr marL="685800" lvl="1" indent="-228600">
              <a:buFont typeface="+mj-lt"/>
              <a:buAutoNum type="alphaUcPeriod"/>
            </a:pPr>
            <a:r>
              <a:rPr lang="en-US" sz="950" dirty="0"/>
              <a:t>Second message (4:1-13) - The rebuke of the “cows of Bashan” and a call to prepare for judgment (4:12).  </a:t>
            </a:r>
          </a:p>
          <a:p>
            <a:pPr marL="685800" lvl="1" indent="-228600">
              <a:buFont typeface="+mj-lt"/>
              <a:buAutoNum type="alphaUcPeriod"/>
            </a:pPr>
            <a:r>
              <a:rPr lang="en-US" sz="950" dirty="0"/>
              <a:t>Third message (5:1-17) - a call to repentance and lamentation over their sin</a:t>
            </a:r>
          </a:p>
          <a:p>
            <a:pPr marL="685800" lvl="1" indent="-228600">
              <a:buFont typeface="+mj-lt"/>
              <a:buAutoNum type="alphaUcPeriod"/>
            </a:pPr>
            <a:r>
              <a:rPr lang="en-US" sz="950" dirty="0"/>
              <a:t>Two pronouncements against the people (5:18-6:14)</a:t>
            </a:r>
            <a:br>
              <a:rPr lang="en-US" sz="950" dirty="0"/>
            </a:br>
            <a:r>
              <a:rPr lang="en-US" sz="950" dirty="0"/>
              <a:t>1.  First, “to explain the day of the Lord” (5:18-27)</a:t>
            </a:r>
          </a:p>
          <a:p>
            <a:pPr lvl="1"/>
            <a:r>
              <a:rPr lang="en-US" sz="950" dirty="0"/>
              <a:t>        2.  To those who were leaders (6:1-14)</a:t>
            </a:r>
          </a:p>
          <a:p>
            <a:pPr marL="285750" indent="-285750">
              <a:buFont typeface="+mj-lt"/>
              <a:buAutoNum type="romanUcPeriod"/>
            </a:pPr>
            <a:r>
              <a:rPr lang="en-US" sz="950" dirty="0"/>
              <a:t>Interlude: </a:t>
            </a:r>
            <a:r>
              <a:rPr lang="en-US" sz="950" b="1" dirty="0"/>
              <a:t>Visons of coming destruction for Israel (</a:t>
            </a:r>
            <a:r>
              <a:rPr lang="en-US" sz="950" dirty="0"/>
              <a:t>7:1-9:10):</a:t>
            </a:r>
            <a:endParaRPr lang="en-US" sz="1000" dirty="0"/>
          </a:p>
          <a:p>
            <a:pPr marL="742950" lvl="1" indent="-285750">
              <a:buFont typeface="+mj-lt"/>
              <a:buAutoNum type="alphaUcPeriod"/>
            </a:pPr>
            <a:r>
              <a:rPr lang="en-US" sz="1000" dirty="0"/>
              <a:t>The vision of the locusts (7:1-3) </a:t>
            </a:r>
          </a:p>
          <a:p>
            <a:pPr marL="742950" lvl="1" indent="-285750">
              <a:buFont typeface="+mj-lt"/>
              <a:buAutoNum type="alphaUcPeriod"/>
            </a:pPr>
            <a:r>
              <a:rPr lang="en-US" sz="1000" dirty="0"/>
              <a:t>The vision of the fire (7:4-6) </a:t>
            </a:r>
          </a:p>
          <a:p>
            <a:pPr marL="742950" lvl="1" indent="-285750">
              <a:buFont typeface="+mj-lt"/>
              <a:buAutoNum type="alphaUcPeriod"/>
            </a:pPr>
            <a:r>
              <a:rPr lang="en-US" sz="1000" dirty="0"/>
              <a:t>The vision of the plumbline... (7:7-9) </a:t>
            </a:r>
          </a:p>
          <a:p>
            <a:pPr marL="742950" lvl="1" indent="-285750">
              <a:buFont typeface="+mj-lt"/>
              <a:buAutoNum type="alphaUcPeriod"/>
            </a:pPr>
            <a:r>
              <a:rPr lang="en-US" sz="1000" dirty="0"/>
              <a:t>An interlude:  Amaziah’s complaint against Amos (7:10-17) </a:t>
            </a:r>
          </a:p>
          <a:p>
            <a:pPr marL="742950" lvl="1" indent="-285750">
              <a:buFont typeface="+mj-lt"/>
              <a:buAutoNum type="alphaUcPeriod"/>
            </a:pPr>
            <a:r>
              <a:rPr lang="en-US" sz="1000" dirty="0"/>
              <a:t>The vision of the summer fruit... (8:1-14)</a:t>
            </a:r>
          </a:p>
          <a:p>
            <a:pPr marL="742950" lvl="1" indent="-285750">
              <a:buFont typeface="+mj-lt"/>
              <a:buAutoNum type="alphaUcPeriod"/>
            </a:pPr>
            <a:r>
              <a:rPr lang="en-US" sz="1000" dirty="0"/>
              <a:t>The vision of the Lord by the altar... (9:1-10)</a:t>
            </a:r>
          </a:p>
          <a:p>
            <a:pPr marL="285750" indent="-285750">
              <a:buFont typeface="+mj-lt"/>
              <a:buAutoNum type="romanUcPeriod"/>
            </a:pPr>
            <a:r>
              <a:rPr lang="en-US" sz="1000" b="1" dirty="0"/>
              <a:t>Oracles of hope for a brighter future </a:t>
            </a:r>
            <a:r>
              <a:rPr lang="en-US" sz="1000" dirty="0"/>
              <a:t>(9:11-15)</a:t>
            </a:r>
          </a:p>
          <a:p>
            <a:pPr marL="285750" indent="-285750">
              <a:buFont typeface="+mj-lt"/>
              <a:buAutoNum type="romanUcPeriod"/>
            </a:pPr>
            <a:endParaRPr lang="en-US" sz="1000" dirty="0"/>
          </a:p>
          <a:p>
            <a:endParaRPr lang="en-US" sz="1000" dirty="0"/>
          </a:p>
          <a:p>
            <a:pPr marL="285750" indent="-285750">
              <a:buFont typeface="+mj-lt"/>
              <a:buAutoNum type="romanUcPeriod"/>
            </a:pPr>
            <a:endParaRPr lang="en-US" sz="1000" dirty="0"/>
          </a:p>
        </p:txBody>
      </p:sp>
    </p:spTree>
    <p:extLst>
      <p:ext uri="{BB962C8B-B14F-4D97-AF65-F5344CB8AC3E}">
        <p14:creationId xmlns:p14="http://schemas.microsoft.com/office/powerpoint/2010/main" val="4015683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15</a:t>
            </a:fld>
            <a:endParaRPr lang="en-US" dirty="0"/>
          </a:p>
        </p:txBody>
      </p:sp>
    </p:spTree>
    <p:extLst>
      <p:ext uri="{BB962C8B-B14F-4D97-AF65-F5344CB8AC3E}">
        <p14:creationId xmlns:p14="http://schemas.microsoft.com/office/powerpoint/2010/main" val="2559048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16</a:t>
            </a:fld>
            <a:endParaRPr lang="en-US" dirty="0"/>
          </a:p>
        </p:txBody>
      </p:sp>
    </p:spTree>
    <p:extLst>
      <p:ext uri="{BB962C8B-B14F-4D97-AF65-F5344CB8AC3E}">
        <p14:creationId xmlns:p14="http://schemas.microsoft.com/office/powerpoint/2010/main" val="1245841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21</a:t>
            </a:fld>
            <a:endParaRPr lang="en-US" dirty="0"/>
          </a:p>
        </p:txBody>
      </p:sp>
    </p:spTree>
    <p:extLst>
      <p:ext uri="{BB962C8B-B14F-4D97-AF65-F5344CB8AC3E}">
        <p14:creationId xmlns:p14="http://schemas.microsoft.com/office/powerpoint/2010/main" val="861545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22</a:t>
            </a:fld>
            <a:endParaRPr lang="en-US" dirty="0"/>
          </a:p>
        </p:txBody>
      </p:sp>
    </p:spTree>
    <p:extLst>
      <p:ext uri="{BB962C8B-B14F-4D97-AF65-F5344CB8AC3E}">
        <p14:creationId xmlns:p14="http://schemas.microsoft.com/office/powerpoint/2010/main" val="287570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23</a:t>
            </a:fld>
            <a:endParaRPr lang="en-US" dirty="0"/>
          </a:p>
        </p:txBody>
      </p:sp>
    </p:spTree>
    <p:extLst>
      <p:ext uri="{BB962C8B-B14F-4D97-AF65-F5344CB8AC3E}">
        <p14:creationId xmlns:p14="http://schemas.microsoft.com/office/powerpoint/2010/main" val="4217109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24</a:t>
            </a:fld>
            <a:endParaRPr lang="en-US" dirty="0"/>
          </a:p>
        </p:txBody>
      </p:sp>
    </p:spTree>
    <p:extLst>
      <p:ext uri="{BB962C8B-B14F-4D97-AF65-F5344CB8AC3E}">
        <p14:creationId xmlns:p14="http://schemas.microsoft.com/office/powerpoint/2010/main" val="44221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25</a:t>
            </a:fld>
            <a:endParaRPr lang="en-US" dirty="0"/>
          </a:p>
        </p:txBody>
      </p:sp>
    </p:spTree>
    <p:extLst>
      <p:ext uri="{BB962C8B-B14F-4D97-AF65-F5344CB8AC3E}">
        <p14:creationId xmlns:p14="http://schemas.microsoft.com/office/powerpoint/2010/main" val="2986418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44450"/>
            <a:ext cx="4692650" cy="3519488"/>
          </a:xfrm>
        </p:spPr>
      </p:sp>
      <p:sp>
        <p:nvSpPr>
          <p:cNvPr id="3" name="Notes Placeholder 2"/>
          <p:cNvSpPr>
            <a:spLocks noGrp="1"/>
          </p:cNvSpPr>
          <p:nvPr>
            <p:ph type="body" idx="1"/>
          </p:nvPr>
        </p:nvSpPr>
        <p:spPr>
          <a:xfrm>
            <a:off x="273050" y="3625850"/>
            <a:ext cx="6553201" cy="5715000"/>
          </a:xfrm>
        </p:spPr>
        <p:txBody>
          <a:bodyPr>
            <a:normAutofit fontScale="92500"/>
          </a:bodyPr>
          <a:lstStyle/>
          <a:p>
            <a:r>
              <a:rPr lang="en-US" sz="1000" dirty="0"/>
              <a:t>The prophet Amos lived among a group of shepherds in Tekoa, a small town approximately ten miles south of Jerusalem. Amos made clear in his writings that he did not come from a family of prophets, nor did he even consider himself one. Rather, he was “a grower of sycamore figs” as well as a shepherd (Amos 7:14–15). He was contemporary with Hosea and Isaiah.  Amos’s connection to the simple life of the people made its way into the center of his prophecies, as he showed a heart for the oppressed. Amos prophesied “two years before the earthquake” (Amos 1:1; see also Zechariah 14:5), just before the halfway point of the eighth century BC, during the reigns of Uzziah, king of Judah, and Jeroboam, king of Israel. Their reigns overlapped for fifteen years, from 767 BC to 753 BC. Though he came from the southern kingdom of Judah, Amos delivered his prophecy against the northern kingdom of Israel and the surrounding nations, leading to some resistance from the prideful Israelites (Amos 7:12). He has opening words of condemnation for neighboring heathen nations.  Jeroboam’s reign had been quite profitable for the northern kingdom, at least in a material sense; however, the moral decay that also occurred at that time counteracted any positives from the material growth. While most of the prophets interspersed redemption and restoration in their prophecies against Israel and Judah, Amos devoted only the final five verses of his prophecy for such consolation. Prior to that, God’s word through Amos was directed against the privileged people of Israel, a people who had no love for their neighbor, who took advantage of others, and who only looked out for their own concerns.  Amos would say, “Woe unto them.”  Perhaps more than any other book of Scripture, the book of Amos holds God’s people accountable for their ill-treatment of others. It repeatedly points out the failure of the people to fully embrace God’s idea of justice. They were selling off needy people for goods, taking advantage of the helpless, oppressing the poor, and the men were using women immorally (Amos 2:6–8; 3:10; 4:1; 5:11–12; 8:4–6). Drunk on their own economic success and intent on strengthening their financial position, the people had lost the concept of caring for one another; Amos rebuked them because he saw in that lifestyle evidence that Israel had forgotten God. With the people of Israel in the north enjoying an almost unparalleled time of success, God decided to call a quiet shepherd and farmer to travel from his home in the less sinful south and carry a message of judgment to the Israelites. The people in the north used Amos’s status as a foreigner as an excuse to ignore his message of judgment for a multiplicity of sins.  However, while their outer lives gleamed with the rays of success, their inner lives sank into a pit of moral decay. Rather than seeking out opportunities to do justice, love mercy, and walk humbly, they embraced their arrogance, idolatry, self-righteousness, and materialism. Amos communicated God’s utter disdain for the hypocritical lives of His people (Amos 5:21–24). His prophecy concludes with only a brief glimpse of restoration, and even that is directed to Judah, rather than the northern kingdom of Israel (9:11–15).</a:t>
            </a:r>
          </a:p>
          <a:p>
            <a:endParaRPr lang="en-US" sz="1000" dirty="0"/>
          </a:p>
          <a:p>
            <a:r>
              <a:rPr lang="en-US" sz="1000" b="1" u="sng" dirty="0"/>
              <a:t>Application</a:t>
            </a:r>
          </a:p>
          <a:p>
            <a:pPr marL="685800" lvl="1" indent="-228600">
              <a:buFont typeface="+mj-lt"/>
              <a:buAutoNum type="arabicPeriod"/>
            </a:pPr>
            <a:r>
              <a:rPr lang="en-US" sz="1000" dirty="0"/>
              <a:t>Being religious is not enough! (2:4; 1 Sa. 15:22-23) Merely observing proper forms of worship is not sufficient for a right relation with God -- pure religion takes into consideration one’s treatment of the poor and needy (Ja 1:27).</a:t>
            </a:r>
          </a:p>
          <a:p>
            <a:pPr marL="685800" lvl="1" indent="-228600">
              <a:buFont typeface="+mj-lt"/>
              <a:buAutoNum type="arabicPeriod"/>
            </a:pPr>
            <a:r>
              <a:rPr lang="en-US" sz="1000" dirty="0"/>
              <a:t>Being a part of God’s people does not guarantee exemption from judgment (Israel and Judah certainly weren’t exempt).  Saying you are a Christian does not make you one.  </a:t>
            </a:r>
          </a:p>
          <a:p>
            <a:pPr marL="685800" lvl="1" indent="-228600">
              <a:buFont typeface="+mj-lt"/>
              <a:buAutoNum type="arabicPeriod"/>
            </a:pPr>
            <a:r>
              <a:rPr lang="en-US" sz="1000" dirty="0"/>
              <a:t>Being prosperous does not equate to holiness: Prosperity often leads to a false sense of security (6:1-6; Lk. 12:15-21).</a:t>
            </a:r>
          </a:p>
          <a:p>
            <a:pPr marL="685800" lvl="1" indent="-228600">
              <a:buFont typeface="+mj-lt"/>
              <a:buAutoNum type="arabicPeriod"/>
            </a:pPr>
            <a:r>
              <a:rPr lang="en-US" sz="1000" dirty="0"/>
              <a:t>Being sinful does not mean that God does not love us: Not all judgment seeks to penalize and hurt - many were designed to restore man back to God (see Amo 4:6-11).  Change in behavior is dependent on a receptive heart…that’s what preaching is all about….that </a:t>
            </a:r>
            <a:r>
              <a:rPr lang="en-US" sz="1000"/>
              <a:t>is what God desires.  </a:t>
            </a:r>
            <a:br>
              <a:rPr lang="en-US" sz="1000" dirty="0"/>
            </a:br>
            <a:endParaRPr lang="en-US" sz="1000" dirty="0"/>
          </a:p>
          <a:p>
            <a:r>
              <a:rPr lang="en-US" sz="1000" b="1" u="sng" dirty="0"/>
              <a:t>Key thought</a:t>
            </a:r>
            <a:r>
              <a:rPr lang="en-US" sz="1000" dirty="0"/>
              <a:t>: In Amos 8:11-12, we read of a famine for the Word of the Lord that would befall Israel, which occurred when </a:t>
            </a:r>
            <a:br>
              <a:rPr lang="en-US" sz="1000" dirty="0"/>
            </a:br>
            <a:r>
              <a:rPr lang="en-US" sz="1000" dirty="0"/>
              <a:t>                         they were taken into Assyrian captivity.  Let’s be sure that we do not experience a self-imposed famine of the  </a:t>
            </a:r>
            <a:br>
              <a:rPr lang="en-US" sz="1000" dirty="0"/>
            </a:br>
            <a:r>
              <a:rPr lang="en-US" sz="1000" dirty="0"/>
              <a:t>                         Word by neglecting to study and glean from such prophets like Amos! (1 Cor. 10:11; 2 </a:t>
            </a:r>
            <a:r>
              <a:rPr lang="en-US" sz="1000" dirty="0" err="1"/>
              <a:t>Ti</a:t>
            </a:r>
            <a:r>
              <a:rPr lang="en-US" sz="1000" dirty="0"/>
              <a:t>. 3:16). “Behold, the </a:t>
            </a:r>
            <a:br>
              <a:rPr lang="en-US" sz="1000" dirty="0"/>
            </a:br>
            <a:r>
              <a:rPr lang="en-US" sz="1000" dirty="0"/>
              <a:t>                         eyes of the Lord God are upon the sinful kingdom” (Amos 9:8a).  </a:t>
            </a:r>
          </a:p>
          <a:p>
            <a:endParaRPr lang="en-US" sz="1000" b="1" u="sng"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dirty="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4</a:t>
            </a:fld>
            <a:endParaRPr lang="en-US"/>
          </a:p>
        </p:txBody>
      </p:sp>
    </p:spTree>
    <p:extLst>
      <p:ext uri="{BB962C8B-B14F-4D97-AF65-F5344CB8AC3E}">
        <p14:creationId xmlns:p14="http://schemas.microsoft.com/office/powerpoint/2010/main" val="1920033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B25215-F6D9-4905-B048-55294588421D}" type="slidenum">
              <a:rPr lang="en-US" smtClean="0"/>
              <a:pPr/>
              <a:t>5</a:t>
            </a:fld>
            <a:endParaRPr lang="en-US"/>
          </a:p>
        </p:txBody>
      </p:sp>
    </p:spTree>
    <p:extLst>
      <p:ext uri="{BB962C8B-B14F-4D97-AF65-F5344CB8AC3E}">
        <p14:creationId xmlns:p14="http://schemas.microsoft.com/office/powerpoint/2010/main" val="2134135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6</a:t>
            </a:fld>
            <a:endParaRPr lang="en-US" dirty="0"/>
          </a:p>
        </p:txBody>
      </p:sp>
    </p:spTree>
    <p:extLst>
      <p:ext uri="{BB962C8B-B14F-4D97-AF65-F5344CB8AC3E}">
        <p14:creationId xmlns:p14="http://schemas.microsoft.com/office/powerpoint/2010/main" val="1386982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8</a:t>
            </a:fld>
            <a:endParaRPr lang="en-US" dirty="0"/>
          </a:p>
        </p:txBody>
      </p:sp>
    </p:spTree>
    <p:extLst>
      <p:ext uri="{BB962C8B-B14F-4D97-AF65-F5344CB8AC3E}">
        <p14:creationId xmlns:p14="http://schemas.microsoft.com/office/powerpoint/2010/main" val="145358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139412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12/30/22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12/30/22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Amos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600200"/>
            <a:ext cx="8763000" cy="4724401"/>
          </a:xfrm>
        </p:spPr>
        <p:txBody>
          <a:bodyPr>
            <a:noAutofit/>
          </a:bodyPr>
          <a:lstStyle/>
          <a:p>
            <a:pPr marL="89154" indent="0">
              <a:buNone/>
            </a:pPr>
            <a:r>
              <a:rPr lang="en-US" sz="2200" dirty="0"/>
              <a:t>Amos prophesied “two years before the earthquake” (Amos 1:1; see also Zechariah 14:5), just before the halfway point of the eighth century BC, during the reigns of Uzziah, king of Judah, and Jeroboam, king of Israel. Their reigns overlapped for fifteen years, from 767 BC to 753 BC.</a:t>
            </a:r>
          </a:p>
          <a:p>
            <a:pPr marL="89154" indent="0">
              <a:buNone/>
            </a:pPr>
            <a:endParaRPr lang="en-US" sz="2200" dirty="0"/>
          </a:p>
          <a:p>
            <a:pPr marL="89154" indent="0">
              <a:buNone/>
            </a:pPr>
            <a:r>
              <a:rPr lang="en-US" sz="2200" dirty="0"/>
              <a:t>Though he came from the southern kingdom of Judah,  Amos delivered his prophecy against the northern kingdom of Israel and the surrounding nations, leading to some resistance from the prideful Israelites (Amos 7:12). </a:t>
            </a:r>
          </a:p>
          <a:p>
            <a:pPr marL="89154" indent="0">
              <a:buNone/>
            </a:pPr>
            <a:endParaRPr lang="en-US" sz="2200" dirty="0"/>
          </a:p>
          <a:p>
            <a:pPr marL="89154" indent="0">
              <a:buNone/>
            </a:pPr>
            <a:r>
              <a:rPr lang="en-US" sz="2200" dirty="0"/>
              <a:t>Jeroboam’s reign had been quite profitable for the northern kingdom, at least in a material sense; however, the moral decay that also occurred at that time counteracted any positives from the material growth.</a:t>
            </a:r>
          </a:p>
          <a:p>
            <a:pPr marL="89154" indent="0">
              <a:buNone/>
            </a:pPr>
            <a:endParaRPr lang="en-US" sz="2200" dirty="0"/>
          </a:p>
          <a:p>
            <a:pPr marL="89154" indent="0">
              <a:buNone/>
            </a:pPr>
            <a:endParaRPr lang="en-US" sz="2100" dirty="0"/>
          </a:p>
        </p:txBody>
      </p:sp>
    </p:spTree>
    <p:extLst>
      <p:ext uri="{BB962C8B-B14F-4D97-AF65-F5344CB8AC3E}">
        <p14:creationId xmlns:p14="http://schemas.microsoft.com/office/powerpoint/2010/main" val="169730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Amos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000" dirty="0"/>
              <a:t>Amos was fed up and fired up.  While most of the prophets interspersed redemption and restoration in their prophecies against Israel and Judah, Amos devoted only the final five verses of his prophecy for such consolation. Prior to that, God’s word through Amos was directed against the privileged people of Israel, a people who had no love for their neighbor, who took advantage of others, and who only looked out for their own concerns. He gave them no slack.  </a:t>
            </a:r>
          </a:p>
          <a:p>
            <a:pPr marL="89154" indent="0">
              <a:buNone/>
            </a:pPr>
            <a:endParaRPr lang="en-US" sz="2000" dirty="0"/>
          </a:p>
          <a:p>
            <a:pPr marL="89154" indent="0">
              <a:buNone/>
            </a:pPr>
            <a:r>
              <a:rPr lang="en-US" sz="2000" dirty="0"/>
              <a:t>More than almost any other book of Scripture, the book of Amos holds God’s people accountable for their ill-treatment of others. It repeatedly points out the failure of the people to fully embrace God’s idea of justice. They were selling off needy people for goods, taking advantage of the helpless, oppressing the poor, and the men were using women immorally (2:6–8; 3:10; 4:1; 5:11–12; 8:4–6).  Drunk on their own economic success and intent on strengthening their financial position, the people had lost the concept of caring for one another; Amos rebuked them because he saw in that lifestyle evidence that Israel had forgotten God.</a:t>
            </a:r>
          </a:p>
        </p:txBody>
      </p:sp>
    </p:spTree>
    <p:extLst>
      <p:ext uri="{BB962C8B-B14F-4D97-AF65-F5344CB8AC3E}">
        <p14:creationId xmlns:p14="http://schemas.microsoft.com/office/powerpoint/2010/main" val="427122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200" dirty="0"/>
              <a:t>With the people of Israel in the north enjoying an almost unparalleled time of success, God decided to call an ordinary man, a quiet shepherd and farmer to travel from his home in the less sinful south and carry a message of judgment to the Israelites. The people in the north used Amos’s status as a foreigner as an excuse to ignore his message of judgment for a multiplicity of sins.</a:t>
            </a:r>
          </a:p>
          <a:p>
            <a:pPr marL="89154" indent="0">
              <a:buNone/>
            </a:pPr>
            <a:endParaRPr lang="en-US" sz="2200" dirty="0"/>
          </a:p>
          <a:p>
            <a:pPr marL="89154" indent="0">
              <a:buNone/>
            </a:pPr>
            <a:r>
              <a:rPr lang="en-US" sz="2200" dirty="0"/>
              <a:t>However, while their outer lives gleamed with the rays of success, their inner lives sank into a pit of moral decay.  Rather than seeking out opportunities to do justice, love mercy, and walk humbly, they embraced their arrogance, idolatry, self-righteousness, and materialism.  Amos communicated God’s utter disdain for the hypocritical lives of His people (Amos 5:21–24).  His prophecy concludes with only a brief glimpse of restoration, and even that is directed to Judah, rather than the northern kingdom of Israel (9:11–15).</a:t>
            </a:r>
          </a:p>
        </p:txBody>
      </p:sp>
    </p:spTree>
    <p:extLst>
      <p:ext uri="{BB962C8B-B14F-4D97-AF65-F5344CB8AC3E}">
        <p14:creationId xmlns:p14="http://schemas.microsoft.com/office/powerpoint/2010/main" val="23135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fontScale="92500" lnSpcReduction="10000"/>
          </a:bodyPr>
          <a:lstStyle/>
          <a:p>
            <a:pPr marL="118872" indent="0">
              <a:buNone/>
            </a:pPr>
            <a:r>
              <a:rPr lang="en-US" sz="2400" dirty="0"/>
              <a:t>Injustice permeates our world, yet as Christians we often turn a blind eye to the suffering of others for “more important” work like praying, preaching, and teaching.  But the book of Amos reminds us that those works, while unquestionably central to a believer’s life, ring hollow when we don’t love and serve others in our own lives.  Do you find yourself falling into that trap at times—prioritizing prayer over service?</a:t>
            </a:r>
          </a:p>
          <a:p>
            <a:pPr marL="118872" indent="0">
              <a:buNone/>
            </a:pPr>
            <a:endParaRPr lang="en-US" sz="2400" dirty="0"/>
          </a:p>
          <a:p>
            <a:pPr marL="118872" indent="0">
              <a:buNone/>
            </a:pPr>
            <a:r>
              <a:rPr lang="en-US" sz="2400" dirty="0"/>
              <a:t>The prophecy of Amos should simplify the choices in our lives.  Instead of choosing between prayer and service, the book of Amos teaches us that both are essential.  God has called Christians not only to be in relationship with Him but also to be in relationships with others.  For those Christians whose tendency has been to focus more on the invisible God than on His visible creation, Amos pulls us back toward the center, where both the physical and the spiritual needs of people matter in God’s scheme of justice.</a:t>
            </a:r>
          </a:p>
        </p:txBody>
      </p:sp>
    </p:spTree>
    <p:extLst>
      <p:ext uri="{BB962C8B-B14F-4D97-AF65-F5344CB8AC3E}">
        <p14:creationId xmlns:p14="http://schemas.microsoft.com/office/powerpoint/2010/main" val="3487663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AC7D7-A4BC-854E-8F04-02562F9B17D2}"/>
              </a:ext>
            </a:extLst>
          </p:cNvPr>
          <p:cNvSpPr>
            <a:spLocks noGrp="1"/>
          </p:cNvSpPr>
          <p:nvPr>
            <p:ph type="title"/>
          </p:nvPr>
        </p:nvSpPr>
        <p:spPr/>
        <p:txBody>
          <a:bodyPr>
            <a:normAutofit/>
          </a:bodyPr>
          <a:lstStyle/>
          <a:p>
            <a:r>
              <a:rPr lang="en-US" dirty="0"/>
              <a:t>Accusations against the wealthy</a:t>
            </a:r>
          </a:p>
        </p:txBody>
      </p:sp>
      <p:sp>
        <p:nvSpPr>
          <p:cNvPr id="3" name="Content Placeholder 2">
            <a:extLst>
              <a:ext uri="{FF2B5EF4-FFF2-40B4-BE49-F238E27FC236}">
                <a16:creationId xmlns:a16="http://schemas.microsoft.com/office/drawing/2014/main" id="{B8CB0F61-F06E-EF40-9A40-3572E87EAB1A}"/>
              </a:ext>
            </a:extLst>
          </p:cNvPr>
          <p:cNvSpPr>
            <a:spLocks noGrp="1"/>
          </p:cNvSpPr>
          <p:nvPr>
            <p:ph idx="1"/>
          </p:nvPr>
        </p:nvSpPr>
        <p:spPr>
          <a:xfrm>
            <a:off x="152400" y="1408176"/>
            <a:ext cx="8839200" cy="5294376"/>
          </a:xfrm>
        </p:spPr>
        <p:txBody>
          <a:bodyPr>
            <a:normAutofit/>
          </a:bodyPr>
          <a:lstStyle/>
          <a:p>
            <a:pPr marL="118872" indent="0">
              <a:buNone/>
            </a:pPr>
            <a:r>
              <a:rPr lang="en-US" sz="2100" dirty="0"/>
              <a:t>“Come now, you rich, weep and howl for the miseries that are coming upon you. 2 Your riches have rotted and your garments are moth-eaten. 3 Your gold and silver have corroded, and their corrosion will be evidence against you and will eat your flesh like fire. You have laid up treasure in the last days. 4 Behold, the wages of the laborers who mowed your fields, which you kept back by fraud, are crying out against you, and the cries of the harvesters have reached the ears of the Lord of hosts. 5 You have lived on the earth in luxury and in self-indulgence. You have fattened your hearts in a day of slaughter. 6 You have condemned and murdered the righteous person. He does not resist you” (James 5:1-6)</a:t>
            </a:r>
          </a:p>
        </p:txBody>
      </p:sp>
      <p:sp>
        <p:nvSpPr>
          <p:cNvPr id="4" name="TextBox 3">
            <a:extLst>
              <a:ext uri="{FF2B5EF4-FFF2-40B4-BE49-F238E27FC236}">
                <a16:creationId xmlns:a16="http://schemas.microsoft.com/office/drawing/2014/main" id="{8DE70CB1-2B1C-A941-8A8B-51A1D17564EB}"/>
              </a:ext>
            </a:extLst>
          </p:cNvPr>
          <p:cNvSpPr txBox="1"/>
          <p:nvPr/>
        </p:nvSpPr>
        <p:spPr>
          <a:xfrm>
            <a:off x="406716" y="4988159"/>
            <a:ext cx="2076268" cy="923330"/>
          </a:xfrm>
          <a:prstGeom prst="rect">
            <a:avLst/>
          </a:prstGeom>
          <a:noFill/>
          <a:ln>
            <a:solidFill>
              <a:schemeClr val="tx1"/>
            </a:solidFill>
          </a:ln>
        </p:spPr>
        <p:txBody>
          <a:bodyPr wrap="square" rtlCol="0">
            <a:spAutoFit/>
          </a:bodyPr>
          <a:lstStyle/>
          <a:p>
            <a:r>
              <a:rPr lang="en-US" b="1" dirty="0"/>
              <a:t>1. They were guilty of hoarding their riches (5:2-3).</a:t>
            </a:r>
            <a:endParaRPr lang="en-US" sz="800" b="1" dirty="0"/>
          </a:p>
        </p:txBody>
      </p:sp>
      <p:sp>
        <p:nvSpPr>
          <p:cNvPr id="5" name="TextBox 4">
            <a:extLst>
              <a:ext uri="{FF2B5EF4-FFF2-40B4-BE49-F238E27FC236}">
                <a16:creationId xmlns:a16="http://schemas.microsoft.com/office/drawing/2014/main" id="{CA50BE2E-E13A-4B4B-A4DC-81384EE23AC1}"/>
              </a:ext>
            </a:extLst>
          </p:cNvPr>
          <p:cNvSpPr txBox="1"/>
          <p:nvPr/>
        </p:nvSpPr>
        <p:spPr>
          <a:xfrm>
            <a:off x="2560841" y="4988159"/>
            <a:ext cx="2076268" cy="923330"/>
          </a:xfrm>
          <a:prstGeom prst="rect">
            <a:avLst/>
          </a:prstGeom>
          <a:noFill/>
          <a:ln>
            <a:solidFill>
              <a:schemeClr val="tx1"/>
            </a:solidFill>
          </a:ln>
        </p:spPr>
        <p:txBody>
          <a:bodyPr wrap="square" rtlCol="0">
            <a:spAutoFit/>
          </a:bodyPr>
          <a:lstStyle/>
          <a:p>
            <a:r>
              <a:rPr lang="en-US" b="1" dirty="0"/>
              <a:t>2. They were guilty of cheating others (5:4)</a:t>
            </a:r>
          </a:p>
        </p:txBody>
      </p:sp>
      <p:sp>
        <p:nvSpPr>
          <p:cNvPr id="6" name="TextBox 5">
            <a:extLst>
              <a:ext uri="{FF2B5EF4-FFF2-40B4-BE49-F238E27FC236}">
                <a16:creationId xmlns:a16="http://schemas.microsoft.com/office/drawing/2014/main" id="{52099566-325A-194C-83AB-4B060550FE56}"/>
              </a:ext>
            </a:extLst>
          </p:cNvPr>
          <p:cNvSpPr txBox="1"/>
          <p:nvPr/>
        </p:nvSpPr>
        <p:spPr>
          <a:xfrm>
            <a:off x="4730197" y="4988159"/>
            <a:ext cx="1685834" cy="923330"/>
          </a:xfrm>
          <a:prstGeom prst="rect">
            <a:avLst/>
          </a:prstGeom>
          <a:noFill/>
          <a:ln>
            <a:solidFill>
              <a:schemeClr val="tx1"/>
            </a:solidFill>
          </a:ln>
        </p:spPr>
        <p:txBody>
          <a:bodyPr wrap="square" rtlCol="0">
            <a:spAutoFit/>
          </a:bodyPr>
          <a:lstStyle/>
          <a:p>
            <a:r>
              <a:rPr lang="en-US" b="1" dirty="0"/>
              <a:t>3. They were living selfishly (5:5)</a:t>
            </a:r>
          </a:p>
        </p:txBody>
      </p:sp>
      <p:sp>
        <p:nvSpPr>
          <p:cNvPr id="7" name="TextBox 6">
            <a:extLst>
              <a:ext uri="{FF2B5EF4-FFF2-40B4-BE49-F238E27FC236}">
                <a16:creationId xmlns:a16="http://schemas.microsoft.com/office/drawing/2014/main" id="{8AA57AE1-83CF-B74B-B453-973BC1FC8481}"/>
              </a:ext>
            </a:extLst>
          </p:cNvPr>
          <p:cNvSpPr txBox="1"/>
          <p:nvPr/>
        </p:nvSpPr>
        <p:spPr>
          <a:xfrm>
            <a:off x="6547563" y="4984846"/>
            <a:ext cx="2286000" cy="923330"/>
          </a:xfrm>
          <a:prstGeom prst="rect">
            <a:avLst/>
          </a:prstGeom>
          <a:noFill/>
          <a:ln>
            <a:solidFill>
              <a:schemeClr val="tx1"/>
            </a:solidFill>
          </a:ln>
        </p:spPr>
        <p:txBody>
          <a:bodyPr wrap="square" rtlCol="0">
            <a:spAutoFit/>
          </a:bodyPr>
          <a:lstStyle/>
          <a:p>
            <a:r>
              <a:rPr lang="en-US" b="1" dirty="0"/>
              <a:t>4.  They were taking unfair advantage of the righteous (5:6)</a:t>
            </a:r>
          </a:p>
        </p:txBody>
      </p:sp>
    </p:spTree>
    <p:extLst>
      <p:ext uri="{BB962C8B-B14F-4D97-AF65-F5344CB8AC3E}">
        <p14:creationId xmlns:p14="http://schemas.microsoft.com/office/powerpoint/2010/main" val="86419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4ACC13-EEAB-244A-AD8C-DA5C74CB584A}"/>
              </a:ext>
            </a:extLst>
          </p:cNvPr>
          <p:cNvSpPr>
            <a:spLocks noGrp="1"/>
          </p:cNvSpPr>
          <p:nvPr>
            <p:ph type="title"/>
          </p:nvPr>
        </p:nvSpPr>
        <p:spPr/>
        <p:txBody>
          <a:bodyPr/>
          <a:lstStyle/>
          <a:p>
            <a:r>
              <a:rPr lang="en-US" dirty="0"/>
              <a:t>Summary</a:t>
            </a:r>
          </a:p>
        </p:txBody>
      </p:sp>
      <p:sp>
        <p:nvSpPr>
          <p:cNvPr id="4" name="Content Placeholder 3">
            <a:extLst>
              <a:ext uri="{FF2B5EF4-FFF2-40B4-BE49-F238E27FC236}">
                <a16:creationId xmlns:a16="http://schemas.microsoft.com/office/drawing/2014/main" id="{6C4D03A8-5569-434E-B269-A314D0593EE5}"/>
              </a:ext>
            </a:extLst>
          </p:cNvPr>
          <p:cNvSpPr>
            <a:spLocks noGrp="1"/>
          </p:cNvSpPr>
          <p:nvPr>
            <p:ph idx="1"/>
          </p:nvPr>
        </p:nvSpPr>
        <p:spPr>
          <a:xfrm>
            <a:off x="152400" y="1524000"/>
            <a:ext cx="8839200" cy="5178552"/>
          </a:xfrm>
        </p:spPr>
        <p:txBody>
          <a:bodyPr>
            <a:normAutofit/>
          </a:bodyPr>
          <a:lstStyle/>
          <a:p>
            <a:pPr marL="633222" indent="-514350">
              <a:buFont typeface="+mj-lt"/>
              <a:buAutoNum type="arabicPeriod"/>
            </a:pPr>
            <a:r>
              <a:rPr lang="en-US" dirty="0"/>
              <a:t> </a:t>
            </a:r>
            <a:r>
              <a:rPr lang="en-US" sz="2400" b="1" dirty="0"/>
              <a:t>The people were rich and at ease </a:t>
            </a:r>
          </a:p>
          <a:p>
            <a:pPr marL="118872" indent="0">
              <a:buNone/>
            </a:pPr>
            <a:endParaRPr lang="en-US" sz="2400" dirty="0"/>
          </a:p>
        </p:txBody>
      </p:sp>
      <p:sp>
        <p:nvSpPr>
          <p:cNvPr id="2" name="TextBox 1">
            <a:extLst>
              <a:ext uri="{FF2B5EF4-FFF2-40B4-BE49-F238E27FC236}">
                <a16:creationId xmlns:a16="http://schemas.microsoft.com/office/drawing/2014/main" id="{93FA07AF-24A8-C646-8F8A-085A686CE156}"/>
              </a:ext>
            </a:extLst>
          </p:cNvPr>
          <p:cNvSpPr txBox="1"/>
          <p:nvPr/>
        </p:nvSpPr>
        <p:spPr>
          <a:xfrm>
            <a:off x="685800" y="2214383"/>
            <a:ext cx="4038600" cy="1631216"/>
          </a:xfrm>
          <a:prstGeom prst="rect">
            <a:avLst/>
          </a:prstGeom>
          <a:noFill/>
          <a:ln w="38100">
            <a:solidFill>
              <a:srgbClr val="FFC000"/>
            </a:solidFill>
          </a:ln>
        </p:spPr>
        <p:txBody>
          <a:bodyPr wrap="square" rtlCol="0">
            <a:spAutoFit/>
          </a:bodyPr>
          <a:lstStyle/>
          <a:p>
            <a:r>
              <a:rPr lang="en-US" sz="2000" dirty="0"/>
              <a:t>“I will strike the winter house along with the summer house, and the houses of ivory shall perish, and the great houses shall come to an end,” declares the Lord” (3:15).</a:t>
            </a:r>
          </a:p>
        </p:txBody>
      </p:sp>
      <p:sp>
        <p:nvSpPr>
          <p:cNvPr id="5" name="TextBox 4">
            <a:extLst>
              <a:ext uri="{FF2B5EF4-FFF2-40B4-BE49-F238E27FC236}">
                <a16:creationId xmlns:a16="http://schemas.microsoft.com/office/drawing/2014/main" id="{40C141C1-84E8-9140-9A0B-4B04F648C15F}"/>
              </a:ext>
            </a:extLst>
          </p:cNvPr>
          <p:cNvSpPr txBox="1"/>
          <p:nvPr/>
        </p:nvSpPr>
        <p:spPr>
          <a:xfrm>
            <a:off x="685800" y="4267200"/>
            <a:ext cx="4038600" cy="1938992"/>
          </a:xfrm>
          <a:prstGeom prst="rect">
            <a:avLst/>
          </a:prstGeom>
          <a:noFill/>
          <a:ln w="38100">
            <a:solidFill>
              <a:srgbClr val="FFC000"/>
            </a:solidFill>
          </a:ln>
        </p:spPr>
        <p:txBody>
          <a:bodyPr wrap="square" rtlCol="0">
            <a:spAutoFit/>
          </a:bodyPr>
          <a:lstStyle/>
          <a:p>
            <a:r>
              <a:rPr lang="en-US" sz="2000" dirty="0"/>
              <a:t>“Hear this word, you cows of Bashan, who are on the mountain of Samaria, who oppress the poor, who crush the needy, who say to your husbands, ‘Bring, that we may drink!’” (4:1)</a:t>
            </a:r>
          </a:p>
        </p:txBody>
      </p:sp>
      <p:sp>
        <p:nvSpPr>
          <p:cNvPr id="6" name="TextBox 5">
            <a:extLst>
              <a:ext uri="{FF2B5EF4-FFF2-40B4-BE49-F238E27FC236}">
                <a16:creationId xmlns:a16="http://schemas.microsoft.com/office/drawing/2014/main" id="{41186774-8975-6347-A991-A868E2271D51}"/>
              </a:ext>
            </a:extLst>
          </p:cNvPr>
          <p:cNvSpPr txBox="1"/>
          <p:nvPr/>
        </p:nvSpPr>
        <p:spPr>
          <a:xfrm>
            <a:off x="5100637" y="2214383"/>
            <a:ext cx="3857625" cy="3785652"/>
          </a:xfrm>
          <a:prstGeom prst="rect">
            <a:avLst/>
          </a:prstGeom>
          <a:noFill/>
          <a:ln w="38100">
            <a:solidFill>
              <a:srgbClr val="FFC000"/>
            </a:solidFill>
          </a:ln>
        </p:spPr>
        <p:txBody>
          <a:bodyPr wrap="square" rtlCol="0">
            <a:spAutoFit/>
          </a:bodyPr>
          <a:lstStyle/>
          <a:p>
            <a:r>
              <a:rPr lang="en-US" sz="2000" dirty="0"/>
              <a:t>“Woe to those who are at ease in Zion, and to those who feel secure on the mountain of Samaria,</a:t>
            </a:r>
          </a:p>
          <a:p>
            <a:r>
              <a:rPr lang="en-US" sz="2000" dirty="0"/>
              <a:t>the notable men of the first of the nations, to whom the house of Israel comes” (6:1).</a:t>
            </a:r>
          </a:p>
          <a:p>
            <a:endParaRPr lang="en-US" sz="2000" dirty="0"/>
          </a:p>
          <a:p>
            <a:r>
              <a:rPr lang="en-US" sz="2000" dirty="0"/>
              <a:t>“Woe to those who lie on beds of ivory and stretch themselves out on their couches, and eat lambs from the flock and calves from the midst of the stall,” (6:4).</a:t>
            </a:r>
          </a:p>
        </p:txBody>
      </p:sp>
    </p:spTree>
    <p:extLst>
      <p:ext uri="{BB962C8B-B14F-4D97-AF65-F5344CB8AC3E}">
        <p14:creationId xmlns:p14="http://schemas.microsoft.com/office/powerpoint/2010/main" val="305417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4ACC13-EEAB-244A-AD8C-DA5C74CB584A}"/>
              </a:ext>
            </a:extLst>
          </p:cNvPr>
          <p:cNvSpPr>
            <a:spLocks noGrp="1"/>
          </p:cNvSpPr>
          <p:nvPr>
            <p:ph type="title"/>
          </p:nvPr>
        </p:nvSpPr>
        <p:spPr/>
        <p:txBody>
          <a:bodyPr/>
          <a:lstStyle/>
          <a:p>
            <a:r>
              <a:rPr lang="en-US" dirty="0"/>
              <a:t>Summary</a:t>
            </a:r>
          </a:p>
        </p:txBody>
      </p:sp>
      <p:sp>
        <p:nvSpPr>
          <p:cNvPr id="4" name="Content Placeholder 3">
            <a:extLst>
              <a:ext uri="{FF2B5EF4-FFF2-40B4-BE49-F238E27FC236}">
                <a16:creationId xmlns:a16="http://schemas.microsoft.com/office/drawing/2014/main" id="{6C4D03A8-5569-434E-B269-A314D0593EE5}"/>
              </a:ext>
            </a:extLst>
          </p:cNvPr>
          <p:cNvSpPr>
            <a:spLocks noGrp="1"/>
          </p:cNvSpPr>
          <p:nvPr>
            <p:ph idx="1"/>
          </p:nvPr>
        </p:nvSpPr>
        <p:spPr>
          <a:xfrm>
            <a:off x="152400" y="1524000"/>
            <a:ext cx="8839200" cy="5178552"/>
          </a:xfrm>
        </p:spPr>
        <p:txBody>
          <a:bodyPr>
            <a:normAutofit/>
          </a:bodyPr>
          <a:lstStyle/>
          <a:p>
            <a:pPr marL="633222" indent="-514350">
              <a:buFont typeface="+mj-lt"/>
              <a:buAutoNum type="arabicPeriod" startAt="2"/>
            </a:pPr>
            <a:r>
              <a:rPr lang="en-US" dirty="0"/>
              <a:t> </a:t>
            </a:r>
            <a:r>
              <a:rPr lang="en-US" sz="2400" b="1" dirty="0"/>
              <a:t>The people were religious </a:t>
            </a:r>
            <a:r>
              <a:rPr lang="en-US" sz="2400" dirty="0"/>
              <a:t>(no religious forms were being neglected)</a:t>
            </a:r>
          </a:p>
          <a:p>
            <a:pPr marL="118872" indent="0">
              <a:buNone/>
            </a:pPr>
            <a:endParaRPr lang="en-US" sz="2400" dirty="0"/>
          </a:p>
        </p:txBody>
      </p:sp>
      <p:sp>
        <p:nvSpPr>
          <p:cNvPr id="2" name="TextBox 1">
            <a:extLst>
              <a:ext uri="{FF2B5EF4-FFF2-40B4-BE49-F238E27FC236}">
                <a16:creationId xmlns:a16="http://schemas.microsoft.com/office/drawing/2014/main" id="{93FA07AF-24A8-C646-8F8A-085A686CE156}"/>
              </a:ext>
            </a:extLst>
          </p:cNvPr>
          <p:cNvSpPr txBox="1"/>
          <p:nvPr/>
        </p:nvSpPr>
        <p:spPr>
          <a:xfrm>
            <a:off x="457201" y="2667000"/>
            <a:ext cx="3857626" cy="3170099"/>
          </a:xfrm>
          <a:prstGeom prst="rect">
            <a:avLst/>
          </a:prstGeom>
          <a:noFill/>
          <a:ln w="38100">
            <a:solidFill>
              <a:srgbClr val="FFC000"/>
            </a:solidFill>
          </a:ln>
        </p:spPr>
        <p:txBody>
          <a:bodyPr wrap="square" rtlCol="0">
            <a:spAutoFit/>
          </a:bodyPr>
          <a:lstStyle/>
          <a:p>
            <a:r>
              <a:rPr lang="en-US" sz="2000" dirty="0"/>
              <a:t>“Come to Bethel, and transgress;</a:t>
            </a:r>
          </a:p>
          <a:p>
            <a:r>
              <a:rPr lang="en-US" sz="2000" dirty="0"/>
              <a:t> to Gilgal, and multiply transgression; bring your sacrifices every morning, your tithes every three days; 5 offer a sacrifice of thanksgiving of that which is leavened, and proclaim freewill offerings, publish them; for so you love to do, O people of Israel!”</a:t>
            </a:r>
          </a:p>
          <a:p>
            <a:r>
              <a:rPr lang="en-US" sz="2000" dirty="0"/>
              <a:t>declares the Lord God” (4:4-5)</a:t>
            </a:r>
          </a:p>
        </p:txBody>
      </p:sp>
      <p:sp>
        <p:nvSpPr>
          <p:cNvPr id="6" name="TextBox 5">
            <a:extLst>
              <a:ext uri="{FF2B5EF4-FFF2-40B4-BE49-F238E27FC236}">
                <a16:creationId xmlns:a16="http://schemas.microsoft.com/office/drawing/2014/main" id="{41186774-8975-6347-A991-A868E2271D51}"/>
              </a:ext>
            </a:extLst>
          </p:cNvPr>
          <p:cNvSpPr txBox="1"/>
          <p:nvPr/>
        </p:nvSpPr>
        <p:spPr>
          <a:xfrm>
            <a:off x="4829175" y="2209801"/>
            <a:ext cx="4129087" cy="3785652"/>
          </a:xfrm>
          <a:prstGeom prst="rect">
            <a:avLst/>
          </a:prstGeom>
          <a:noFill/>
          <a:ln w="38100">
            <a:solidFill>
              <a:srgbClr val="FFC000"/>
            </a:solidFill>
          </a:ln>
        </p:spPr>
        <p:txBody>
          <a:bodyPr wrap="square" rtlCol="0">
            <a:spAutoFit/>
          </a:bodyPr>
          <a:lstStyle/>
          <a:p>
            <a:r>
              <a:rPr lang="en-US" sz="2000" dirty="0"/>
              <a:t>“I hate, I despise your feasts, and I take no delight in your solemn assemblies. 22 Even though you offer me your burnt offerings and grain offerings, I will not accept them; and the peace offerings of your fattened animals, I will not look upon them.23 Take away from me the noise of your songs; to the melody of your harps I will not listen. 24 But let justice roll down like waters, and righteousness like an ever-flowing stream” (5:21-24</a:t>
            </a:r>
          </a:p>
        </p:txBody>
      </p:sp>
      <p:sp>
        <p:nvSpPr>
          <p:cNvPr id="7" name="TextBox 6">
            <a:extLst>
              <a:ext uri="{FF2B5EF4-FFF2-40B4-BE49-F238E27FC236}">
                <a16:creationId xmlns:a16="http://schemas.microsoft.com/office/drawing/2014/main" id="{E3492EFC-EEA9-374D-8F4C-2919791ACBBE}"/>
              </a:ext>
            </a:extLst>
          </p:cNvPr>
          <p:cNvSpPr txBox="1"/>
          <p:nvPr/>
        </p:nvSpPr>
        <p:spPr>
          <a:xfrm>
            <a:off x="1312346" y="6179332"/>
            <a:ext cx="7033657" cy="523220"/>
          </a:xfrm>
          <a:prstGeom prst="rect">
            <a:avLst/>
          </a:prstGeom>
          <a:solidFill>
            <a:schemeClr val="tx1"/>
          </a:solidFill>
          <a:ln w="57150">
            <a:solidFill>
              <a:schemeClr val="bg1"/>
            </a:solidFill>
          </a:ln>
        </p:spPr>
        <p:txBody>
          <a:bodyPr wrap="none" rtlCol="0">
            <a:spAutoFit/>
          </a:bodyPr>
          <a:lstStyle/>
          <a:p>
            <a:r>
              <a:rPr lang="en-US" sz="2800" dirty="0">
                <a:solidFill>
                  <a:schemeClr val="accent1"/>
                </a:solidFill>
              </a:rPr>
              <a:t>“…to obey is better than sacrifice” (1 Sa. 15:22)</a:t>
            </a:r>
          </a:p>
        </p:txBody>
      </p:sp>
    </p:spTree>
    <p:extLst>
      <p:ext uri="{BB962C8B-B14F-4D97-AF65-F5344CB8AC3E}">
        <p14:creationId xmlns:p14="http://schemas.microsoft.com/office/powerpoint/2010/main" val="315044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998FA-C4A9-A243-A23E-9119EB045E0B}"/>
              </a:ext>
            </a:extLst>
          </p:cNvPr>
          <p:cNvSpPr>
            <a:spLocks noGrp="1"/>
          </p:cNvSpPr>
          <p:nvPr>
            <p:ph type="title"/>
          </p:nvPr>
        </p:nvSpPr>
        <p:spPr/>
        <p:txBody>
          <a:bodyPr/>
          <a:lstStyle/>
          <a:p>
            <a:r>
              <a:rPr lang="en-US" dirty="0"/>
              <a:t>When God has had enough…</a:t>
            </a:r>
          </a:p>
        </p:txBody>
      </p:sp>
      <p:sp>
        <p:nvSpPr>
          <p:cNvPr id="3" name="Content Placeholder 2">
            <a:extLst>
              <a:ext uri="{FF2B5EF4-FFF2-40B4-BE49-F238E27FC236}">
                <a16:creationId xmlns:a16="http://schemas.microsoft.com/office/drawing/2014/main" id="{9B22BED6-6EE4-9148-9378-24AC71629BFA}"/>
              </a:ext>
            </a:extLst>
          </p:cNvPr>
          <p:cNvSpPr>
            <a:spLocks noGrp="1"/>
          </p:cNvSpPr>
          <p:nvPr>
            <p:ph idx="1"/>
          </p:nvPr>
        </p:nvSpPr>
        <p:spPr>
          <a:xfrm>
            <a:off x="133350" y="1446276"/>
            <a:ext cx="8229600" cy="4625609"/>
          </a:xfrm>
        </p:spPr>
        <p:txBody>
          <a:bodyPr>
            <a:normAutofit/>
          </a:bodyPr>
          <a:lstStyle/>
          <a:p>
            <a:pPr marL="576072" indent="-457200">
              <a:buFont typeface="+mj-lt"/>
              <a:buAutoNum type="arabicPeriod" startAt="3"/>
            </a:pPr>
            <a:r>
              <a:rPr lang="en-US" sz="2400" b="1" dirty="0" err="1"/>
              <a:t>Inspite</a:t>
            </a:r>
            <a:r>
              <a:rPr lang="en-US" sz="2400" b="1" dirty="0"/>
              <a:t> of God’s goodness, the people refused to listen…</a:t>
            </a:r>
          </a:p>
        </p:txBody>
      </p:sp>
      <p:sp>
        <p:nvSpPr>
          <p:cNvPr id="4" name="TextBox 3">
            <a:extLst>
              <a:ext uri="{FF2B5EF4-FFF2-40B4-BE49-F238E27FC236}">
                <a16:creationId xmlns:a16="http://schemas.microsoft.com/office/drawing/2014/main" id="{7338E219-0602-C946-A3A6-C2016443842D}"/>
              </a:ext>
            </a:extLst>
          </p:cNvPr>
          <p:cNvSpPr txBox="1"/>
          <p:nvPr/>
        </p:nvSpPr>
        <p:spPr>
          <a:xfrm>
            <a:off x="147637" y="1981200"/>
            <a:ext cx="8858250" cy="4478149"/>
          </a:xfrm>
          <a:prstGeom prst="rect">
            <a:avLst/>
          </a:prstGeom>
          <a:noFill/>
          <a:ln w="38100">
            <a:solidFill>
              <a:srgbClr val="FFC000"/>
            </a:solidFill>
          </a:ln>
        </p:spPr>
        <p:txBody>
          <a:bodyPr wrap="square" rtlCol="0">
            <a:spAutoFit/>
          </a:bodyPr>
          <a:lstStyle/>
          <a:p>
            <a:r>
              <a:rPr lang="en-US" sz="1900" dirty="0"/>
              <a:t>“I gave you cleanness of teeth in all your cities, and lack of bread in all your places,</a:t>
            </a:r>
          </a:p>
          <a:p>
            <a:r>
              <a:rPr lang="en-US" sz="1900" dirty="0"/>
              <a:t>yet you did not return to me,” declares the Lord. 7 “I also withheld the rain from you when there were yet three months to the harvest; I would send rain on one city, and send no rain on another city; one field would have rain, and the field on which it did not rain would wither; 8 so two or three cities would wander to another city to drink water, and would not be satisfied; yet you did not return to me,” declares the Lord. 9 “I struck you with blight and mildew; your many gardens and your vineyards, your fig trees and your olive trees the locust devoured; yet you did not return to me,” declares the Lord. 10 “I sent among you a pestilence after the manner of Egypt; I killed your young men with the sword, and carried away your horses, and I made the stench of your camp go up into your nostrils; yet you did not return to me,” declares the Lord. 11 “I overthrew some of you, as when God overthrew Sodom and Gomorrah, and you were as a brand plucked out of the burning; yet you did not return to me,” declares the Lord. 12 “Therefore thus I will do to you, O Israel; because I will do this to you, prepare to meet your God, O Israel!” (4:6-12; cf. Ezek. 33:30-32)</a:t>
            </a:r>
          </a:p>
        </p:txBody>
      </p:sp>
    </p:spTree>
    <p:extLst>
      <p:ext uri="{BB962C8B-B14F-4D97-AF65-F5344CB8AC3E}">
        <p14:creationId xmlns:p14="http://schemas.microsoft.com/office/powerpoint/2010/main" val="278058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C7B35-BF42-BC47-B10F-365754E9BF6D}"/>
              </a:ext>
            </a:extLst>
          </p:cNvPr>
          <p:cNvSpPr>
            <a:spLocks noGrp="1"/>
          </p:cNvSpPr>
          <p:nvPr>
            <p:ph type="title"/>
          </p:nvPr>
        </p:nvSpPr>
        <p:spPr/>
        <p:txBody>
          <a:bodyPr/>
          <a:lstStyle/>
          <a:p>
            <a:r>
              <a:rPr lang="en-US" dirty="0"/>
              <a:t>Amos’s plea for repentance</a:t>
            </a:r>
          </a:p>
        </p:txBody>
      </p:sp>
      <p:sp>
        <p:nvSpPr>
          <p:cNvPr id="3" name="Content Placeholder 2">
            <a:extLst>
              <a:ext uri="{FF2B5EF4-FFF2-40B4-BE49-F238E27FC236}">
                <a16:creationId xmlns:a16="http://schemas.microsoft.com/office/drawing/2014/main" id="{D3B31E00-7AEF-0C49-86B0-5C13006BD928}"/>
              </a:ext>
            </a:extLst>
          </p:cNvPr>
          <p:cNvSpPr>
            <a:spLocks noGrp="1"/>
          </p:cNvSpPr>
          <p:nvPr>
            <p:ph idx="1"/>
          </p:nvPr>
        </p:nvSpPr>
        <p:spPr/>
        <p:txBody>
          <a:bodyPr/>
          <a:lstStyle/>
          <a:p>
            <a:endParaRPr lang="en-US" dirty="0"/>
          </a:p>
        </p:txBody>
      </p:sp>
      <p:sp>
        <p:nvSpPr>
          <p:cNvPr id="4" name="TextBox 3">
            <a:extLst>
              <a:ext uri="{FF2B5EF4-FFF2-40B4-BE49-F238E27FC236}">
                <a16:creationId xmlns:a16="http://schemas.microsoft.com/office/drawing/2014/main" id="{6CFD7A6B-9A73-0148-9C0D-B5848BC0FD52}"/>
              </a:ext>
            </a:extLst>
          </p:cNvPr>
          <p:cNvSpPr txBox="1"/>
          <p:nvPr/>
        </p:nvSpPr>
        <p:spPr>
          <a:xfrm>
            <a:off x="1219200" y="2274838"/>
            <a:ext cx="6705600" cy="2308324"/>
          </a:xfrm>
          <a:prstGeom prst="rect">
            <a:avLst/>
          </a:prstGeom>
          <a:noFill/>
          <a:ln w="38100">
            <a:solidFill>
              <a:srgbClr val="FFC000"/>
            </a:solidFill>
          </a:ln>
        </p:spPr>
        <p:txBody>
          <a:bodyPr wrap="square" rtlCol="0">
            <a:spAutoFit/>
          </a:bodyPr>
          <a:lstStyle/>
          <a:p>
            <a:r>
              <a:rPr lang="en-US" sz="2400" dirty="0"/>
              <a:t>“</a:t>
            </a:r>
            <a:r>
              <a:rPr lang="en-US" sz="2400" b="1" dirty="0"/>
              <a:t>Seek me and live</a:t>
            </a:r>
            <a:r>
              <a:rPr lang="en-US" sz="2400" dirty="0"/>
              <a:t>; 5 but do not seek Bethel, and do not enter into Gilgal or cross over to Beersheba; for Gilgal shall surely go into exile, and Bethel shall come to nothing.” 6 </a:t>
            </a:r>
            <a:r>
              <a:rPr lang="en-US" sz="2400" b="1" dirty="0"/>
              <a:t>Seek the Lord and live</a:t>
            </a:r>
            <a:r>
              <a:rPr lang="en-US" sz="2400" dirty="0"/>
              <a:t>, lest he break out like fire in the house of Joseph, and it devour, with none to quench it for Bethel” (5:4-6)</a:t>
            </a:r>
          </a:p>
        </p:txBody>
      </p:sp>
    </p:spTree>
    <p:extLst>
      <p:ext uri="{BB962C8B-B14F-4D97-AF65-F5344CB8AC3E}">
        <p14:creationId xmlns:p14="http://schemas.microsoft.com/office/powerpoint/2010/main" val="247170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0B417-DE74-5D48-A34B-17F0CCAC6B29}"/>
              </a:ext>
            </a:extLst>
          </p:cNvPr>
          <p:cNvSpPr>
            <a:spLocks noGrp="1"/>
          </p:cNvSpPr>
          <p:nvPr>
            <p:ph type="title"/>
          </p:nvPr>
        </p:nvSpPr>
        <p:spPr/>
        <p:txBody>
          <a:bodyPr>
            <a:normAutofit/>
          </a:bodyPr>
          <a:lstStyle/>
          <a:p>
            <a:r>
              <a:rPr lang="en-US" sz="3200" dirty="0"/>
              <a:t>Amos prophesies that David’s tabernacle will be rebuilt:</a:t>
            </a:r>
          </a:p>
        </p:txBody>
      </p:sp>
      <p:sp>
        <p:nvSpPr>
          <p:cNvPr id="3" name="Content Placeholder 2">
            <a:extLst>
              <a:ext uri="{FF2B5EF4-FFF2-40B4-BE49-F238E27FC236}">
                <a16:creationId xmlns:a16="http://schemas.microsoft.com/office/drawing/2014/main" id="{C2498F14-06B6-3048-9C1E-18AE8B0F5B38}"/>
              </a:ext>
            </a:extLst>
          </p:cNvPr>
          <p:cNvSpPr>
            <a:spLocks noGrp="1"/>
          </p:cNvSpPr>
          <p:nvPr>
            <p:ph idx="1"/>
          </p:nvPr>
        </p:nvSpPr>
        <p:spPr>
          <a:xfrm>
            <a:off x="152400" y="1441513"/>
            <a:ext cx="8839200" cy="4724401"/>
          </a:xfrm>
        </p:spPr>
        <p:txBody>
          <a:bodyPr/>
          <a:lstStyle/>
          <a:p>
            <a:pPr marL="118872" indent="0">
              <a:buNone/>
            </a:pPr>
            <a:endParaRPr lang="en-US" dirty="0"/>
          </a:p>
        </p:txBody>
      </p:sp>
      <p:sp>
        <p:nvSpPr>
          <p:cNvPr id="4" name="TextBox 3">
            <a:extLst>
              <a:ext uri="{FF2B5EF4-FFF2-40B4-BE49-F238E27FC236}">
                <a16:creationId xmlns:a16="http://schemas.microsoft.com/office/drawing/2014/main" id="{7E644D49-8A3E-ED4A-905C-CB848E60AF71}"/>
              </a:ext>
            </a:extLst>
          </p:cNvPr>
          <p:cNvSpPr txBox="1"/>
          <p:nvPr/>
        </p:nvSpPr>
        <p:spPr>
          <a:xfrm>
            <a:off x="161831" y="1554635"/>
            <a:ext cx="8839200" cy="4154984"/>
          </a:xfrm>
          <a:prstGeom prst="rect">
            <a:avLst/>
          </a:prstGeom>
          <a:noFill/>
          <a:ln w="38100">
            <a:solidFill>
              <a:srgbClr val="FFC000"/>
            </a:solidFill>
          </a:ln>
        </p:spPr>
        <p:txBody>
          <a:bodyPr wrap="square" rtlCol="0">
            <a:spAutoFit/>
          </a:bodyPr>
          <a:lstStyle/>
          <a:p>
            <a:r>
              <a:rPr lang="en-US" sz="2200" dirty="0"/>
              <a:t>“In that day I will raise up the booth of David that is fallen and repair its breaches, and raise up its ruins and rebuild it as in the days of old, 12 that they may possess the remnant of Edom </a:t>
            </a:r>
            <a:r>
              <a:rPr lang="en-US" sz="2200" b="1" i="1" dirty="0"/>
              <a:t>and all the nations who are called by my name</a:t>
            </a:r>
            <a:r>
              <a:rPr lang="en-US" sz="2200" dirty="0"/>
              <a:t>,” declares the Lord who does this. 13 “Behold, the days are coming,” declares the Lord, “when the plowman shall overtake the reaper and the treader of grapes him who sows the seed; the mountains shall drip sweet wine, and all the hills shall flow with it. 14 </a:t>
            </a:r>
            <a:r>
              <a:rPr lang="en-US" sz="2200" b="1" dirty="0"/>
              <a:t>I will restore the fortunes of my people Israel</a:t>
            </a:r>
            <a:r>
              <a:rPr lang="en-US" sz="2200" dirty="0"/>
              <a:t>, and they shall rebuild the ruined cities and inhabit them; they shall plant vineyards and drink their wine, and they shall make gardens and eat their fruit. 15 I will plant them on their land, and </a:t>
            </a:r>
            <a:r>
              <a:rPr lang="en-US" sz="2200" b="1" dirty="0"/>
              <a:t>they shall never again be uprooted</a:t>
            </a:r>
            <a:r>
              <a:rPr lang="en-US" sz="2200" dirty="0"/>
              <a:t> out of the land that I have given them, ”says the Lord your God” (9:11-15)</a:t>
            </a:r>
          </a:p>
        </p:txBody>
      </p:sp>
      <p:sp>
        <p:nvSpPr>
          <p:cNvPr id="5" name="TextBox 4">
            <a:extLst>
              <a:ext uri="{FF2B5EF4-FFF2-40B4-BE49-F238E27FC236}">
                <a16:creationId xmlns:a16="http://schemas.microsoft.com/office/drawing/2014/main" id="{CE0D79CF-5F1C-9244-9023-B5ECF995B476}"/>
              </a:ext>
            </a:extLst>
          </p:cNvPr>
          <p:cNvSpPr txBox="1"/>
          <p:nvPr/>
        </p:nvSpPr>
        <p:spPr>
          <a:xfrm>
            <a:off x="0" y="5397437"/>
            <a:ext cx="276038" cy="369332"/>
          </a:xfrm>
          <a:prstGeom prst="rect">
            <a:avLst/>
          </a:prstGeom>
          <a:noFill/>
        </p:spPr>
        <p:txBody>
          <a:bodyPr wrap="none" rtlCol="0">
            <a:spAutoFit/>
          </a:bodyPr>
          <a:lstStyle/>
          <a:p>
            <a:r>
              <a:rPr lang="en-US" dirty="0"/>
              <a:t>“</a:t>
            </a:r>
          </a:p>
        </p:txBody>
      </p:sp>
      <p:sp>
        <p:nvSpPr>
          <p:cNvPr id="6" name="TextBox 5">
            <a:extLst>
              <a:ext uri="{FF2B5EF4-FFF2-40B4-BE49-F238E27FC236}">
                <a16:creationId xmlns:a16="http://schemas.microsoft.com/office/drawing/2014/main" id="{92DB66BA-3A78-044C-BF95-D29FAB007E47}"/>
              </a:ext>
            </a:extLst>
          </p:cNvPr>
          <p:cNvSpPr txBox="1"/>
          <p:nvPr/>
        </p:nvSpPr>
        <p:spPr>
          <a:xfrm>
            <a:off x="2209800" y="5766769"/>
            <a:ext cx="4238661" cy="523220"/>
          </a:xfrm>
          <a:prstGeom prst="rect">
            <a:avLst/>
          </a:prstGeom>
          <a:noFill/>
        </p:spPr>
        <p:txBody>
          <a:bodyPr wrap="none" rtlCol="0">
            <a:spAutoFit/>
          </a:bodyPr>
          <a:lstStyle/>
          <a:p>
            <a:r>
              <a:rPr lang="en-US" sz="2800" b="1" dirty="0"/>
              <a:t>When will this be fulfilled?</a:t>
            </a:r>
          </a:p>
        </p:txBody>
      </p:sp>
    </p:spTree>
    <p:extLst>
      <p:ext uri="{BB962C8B-B14F-4D97-AF65-F5344CB8AC3E}">
        <p14:creationId xmlns:p14="http://schemas.microsoft.com/office/powerpoint/2010/main" val="163844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Amos</a:t>
            </a:r>
          </a:p>
        </p:txBody>
      </p:sp>
      <p:sp>
        <p:nvSpPr>
          <p:cNvPr id="3" name="Content Placeholder 2"/>
          <p:cNvSpPr>
            <a:spLocks noGrp="1"/>
          </p:cNvSpPr>
          <p:nvPr>
            <p:ph idx="1"/>
          </p:nvPr>
        </p:nvSpPr>
        <p:spPr>
          <a:xfrm>
            <a:off x="0" y="1408176"/>
            <a:ext cx="8839200" cy="5449824"/>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381000" y="2895600"/>
            <a:ext cx="3124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858000" y="2895600"/>
            <a:ext cx="3124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7244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42900" y="52959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581900" y="52959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019800"/>
            <a:ext cx="7239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05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562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4" name="Straight Connector 63"/>
          <p:cNvCxnSpPr/>
          <p:nvPr/>
        </p:nvCxnSpPr>
        <p:spPr>
          <a:xfrm rot="5400000">
            <a:off x="2590800" y="2971800"/>
            <a:ext cx="32766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4114800"/>
            <a:ext cx="1524000" cy="615553"/>
          </a:xfrm>
          <a:prstGeom prst="rect">
            <a:avLst/>
          </a:prstGeom>
          <a:noFill/>
        </p:spPr>
        <p:txBody>
          <a:bodyPr wrap="square" rtlCol="0">
            <a:spAutoFit/>
          </a:bodyPr>
          <a:lstStyle/>
          <a:p>
            <a:r>
              <a:rPr lang="en-US" dirty="0"/>
              <a:t>      </a:t>
            </a:r>
            <a:r>
              <a:rPr lang="en-US" sz="1600" dirty="0"/>
              <a:t>Chapters</a:t>
            </a:r>
          </a:p>
          <a:p>
            <a:r>
              <a:rPr lang="en-US" sz="1600" dirty="0"/>
              <a:t>           1:1-2</a:t>
            </a:r>
          </a:p>
        </p:txBody>
      </p:sp>
      <p:sp>
        <p:nvSpPr>
          <p:cNvPr id="118" name="TextBox 117"/>
          <p:cNvSpPr txBox="1"/>
          <p:nvPr/>
        </p:nvSpPr>
        <p:spPr>
          <a:xfrm>
            <a:off x="5791200" y="3886200"/>
            <a:ext cx="990600" cy="830997"/>
          </a:xfrm>
          <a:prstGeom prst="rect">
            <a:avLst/>
          </a:prstGeom>
          <a:noFill/>
        </p:spPr>
        <p:txBody>
          <a:bodyPr wrap="square" rtlCol="0">
            <a:spAutoFit/>
          </a:bodyPr>
          <a:lstStyle/>
          <a:p>
            <a:r>
              <a:rPr lang="en-US" sz="1600" dirty="0"/>
              <a:t>           Chapters</a:t>
            </a:r>
          </a:p>
          <a:p>
            <a:r>
              <a:rPr lang="en-US" sz="1600" dirty="0"/>
              <a:t>   7:1-9:10</a:t>
            </a:r>
          </a:p>
        </p:txBody>
      </p:sp>
      <p:sp>
        <p:nvSpPr>
          <p:cNvPr id="132" name="TextBox 131"/>
          <p:cNvSpPr txBox="1"/>
          <p:nvPr/>
        </p:nvSpPr>
        <p:spPr>
          <a:xfrm>
            <a:off x="1295400" y="4724400"/>
            <a:ext cx="6781800" cy="369332"/>
          </a:xfrm>
          <a:prstGeom prst="rect">
            <a:avLst/>
          </a:prstGeom>
          <a:noFill/>
        </p:spPr>
        <p:txBody>
          <a:bodyPr wrap="square" rtlCol="0">
            <a:spAutoFit/>
          </a:bodyPr>
          <a:lstStyle/>
          <a:p>
            <a:r>
              <a:rPr lang="en-US" sz="1600" dirty="0"/>
              <a:t>                  </a:t>
            </a:r>
            <a:r>
              <a:rPr lang="en-US" dirty="0"/>
              <a:t>Israel’s coming judgment for treating others with injustice</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4" name="TextBox 43"/>
          <p:cNvSpPr txBox="1"/>
          <p:nvPr/>
        </p:nvSpPr>
        <p:spPr>
          <a:xfrm>
            <a:off x="2743200" y="3810000"/>
            <a:ext cx="1524000" cy="892552"/>
          </a:xfrm>
          <a:prstGeom prst="rect">
            <a:avLst/>
          </a:prstGeom>
          <a:noFill/>
        </p:spPr>
        <p:txBody>
          <a:bodyPr wrap="square" rtlCol="0">
            <a:spAutoFit/>
          </a:bodyPr>
          <a:lstStyle/>
          <a:p>
            <a:r>
              <a:rPr lang="en-US" dirty="0"/>
              <a:t>                </a:t>
            </a:r>
            <a:br>
              <a:rPr lang="en-US" dirty="0"/>
            </a:br>
            <a:r>
              <a:rPr lang="en-US" dirty="0"/>
              <a:t>   </a:t>
            </a:r>
            <a:r>
              <a:rPr lang="en-US" sz="1600" dirty="0"/>
              <a:t>Chapters</a:t>
            </a:r>
          </a:p>
          <a:p>
            <a:r>
              <a:rPr lang="en-US" sz="1600" dirty="0"/>
              <a:t>     1:3-2:16</a:t>
            </a:r>
          </a:p>
        </p:txBody>
      </p:sp>
      <p:cxnSp>
        <p:nvCxnSpPr>
          <p:cNvPr id="67" name="Straight Connector 66"/>
          <p:cNvCxnSpPr/>
          <p:nvPr/>
        </p:nvCxnSpPr>
        <p:spPr>
          <a:xfrm rot="5400000">
            <a:off x="1104900" y="3009900"/>
            <a:ext cx="3200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4114800" y="2971800"/>
            <a:ext cx="31242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343400" y="4114800"/>
            <a:ext cx="1066800" cy="584775"/>
          </a:xfrm>
          <a:prstGeom prst="rect">
            <a:avLst/>
          </a:prstGeom>
          <a:noFill/>
        </p:spPr>
        <p:txBody>
          <a:bodyPr wrap="square" rtlCol="0">
            <a:spAutoFit/>
          </a:bodyPr>
          <a:lstStyle/>
          <a:p>
            <a:r>
              <a:rPr lang="en-US" sz="1600" dirty="0"/>
              <a:t>Chapters</a:t>
            </a:r>
          </a:p>
          <a:p>
            <a:r>
              <a:rPr lang="en-US" sz="1600" dirty="0"/>
              <a:t>      3-6</a:t>
            </a:r>
          </a:p>
        </p:txBody>
      </p:sp>
      <p:cxnSp>
        <p:nvCxnSpPr>
          <p:cNvPr id="37" name="Straight Connector 36"/>
          <p:cNvCxnSpPr/>
          <p:nvPr/>
        </p:nvCxnSpPr>
        <p:spPr>
          <a:xfrm rot="5400000">
            <a:off x="5448300" y="3009900"/>
            <a:ext cx="32004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162800" y="4114800"/>
            <a:ext cx="1371600" cy="584775"/>
          </a:xfrm>
          <a:prstGeom prst="rect">
            <a:avLst/>
          </a:prstGeom>
          <a:noFill/>
        </p:spPr>
        <p:txBody>
          <a:bodyPr wrap="square" rtlCol="0">
            <a:spAutoFit/>
          </a:bodyPr>
          <a:lstStyle/>
          <a:p>
            <a:r>
              <a:rPr lang="en-US" sz="1600" dirty="0"/>
              <a:t>Chapters        </a:t>
            </a:r>
            <a:br>
              <a:rPr lang="en-US" sz="1600" dirty="0"/>
            </a:br>
            <a:r>
              <a:rPr lang="en-US" sz="1600" dirty="0"/>
              <a:t>   9:11-15</a:t>
            </a:r>
          </a:p>
        </p:txBody>
      </p:sp>
      <p:sp>
        <p:nvSpPr>
          <p:cNvPr id="39" name="TextBox 38"/>
          <p:cNvSpPr txBox="1"/>
          <p:nvPr/>
        </p:nvSpPr>
        <p:spPr>
          <a:xfrm>
            <a:off x="1371600" y="1524000"/>
            <a:ext cx="1628022" cy="338554"/>
          </a:xfrm>
          <a:prstGeom prst="rect">
            <a:avLst/>
          </a:prstGeom>
          <a:noFill/>
        </p:spPr>
        <p:txBody>
          <a:bodyPr wrap="square" rtlCol="0">
            <a:spAutoFit/>
          </a:bodyPr>
          <a:lstStyle/>
          <a:p>
            <a:r>
              <a:rPr lang="en-US" sz="1600" b="1" dirty="0"/>
              <a:t>  Introduction</a:t>
            </a:r>
          </a:p>
        </p:txBody>
      </p:sp>
      <p:sp>
        <p:nvSpPr>
          <p:cNvPr id="40" name="TextBox 39"/>
          <p:cNvSpPr txBox="1"/>
          <p:nvPr/>
        </p:nvSpPr>
        <p:spPr>
          <a:xfrm>
            <a:off x="2667000" y="1524000"/>
            <a:ext cx="2037710" cy="830997"/>
          </a:xfrm>
          <a:prstGeom prst="rect">
            <a:avLst/>
          </a:prstGeom>
          <a:noFill/>
        </p:spPr>
        <p:txBody>
          <a:bodyPr wrap="square" rtlCol="0">
            <a:spAutoFit/>
          </a:bodyPr>
          <a:lstStyle/>
          <a:p>
            <a:r>
              <a:rPr lang="en-US" sz="1400" b="1" dirty="0"/>
              <a:t>   </a:t>
            </a:r>
            <a:r>
              <a:rPr lang="en-US" sz="1600" b="1" dirty="0"/>
              <a:t>Oracles against</a:t>
            </a:r>
          </a:p>
          <a:p>
            <a:r>
              <a:rPr lang="en-US" sz="1600" b="1" dirty="0"/>
              <a:t>       the Gentile</a:t>
            </a:r>
          </a:p>
          <a:p>
            <a:r>
              <a:rPr lang="en-US" sz="1600" b="1" dirty="0"/>
              <a:t>          Nations</a:t>
            </a:r>
          </a:p>
        </p:txBody>
      </p:sp>
      <p:sp>
        <p:nvSpPr>
          <p:cNvPr id="45" name="TextBox 44"/>
          <p:cNvSpPr txBox="1"/>
          <p:nvPr/>
        </p:nvSpPr>
        <p:spPr>
          <a:xfrm>
            <a:off x="4495800" y="1447800"/>
            <a:ext cx="1011815" cy="830997"/>
          </a:xfrm>
          <a:prstGeom prst="rect">
            <a:avLst/>
          </a:prstGeom>
          <a:noFill/>
        </p:spPr>
        <p:txBody>
          <a:bodyPr wrap="square" rtlCol="0">
            <a:spAutoFit/>
          </a:bodyPr>
          <a:lstStyle/>
          <a:p>
            <a:r>
              <a:rPr lang="en-US" sz="1600" b="1" dirty="0"/>
              <a:t>Sermons </a:t>
            </a:r>
          </a:p>
          <a:p>
            <a:r>
              <a:rPr lang="en-US" sz="1600" b="1" dirty="0"/>
              <a:t>  against</a:t>
            </a:r>
          </a:p>
          <a:p>
            <a:r>
              <a:rPr lang="en-US" sz="1600" b="1" dirty="0"/>
              <a:t>    Israel</a:t>
            </a:r>
          </a:p>
        </p:txBody>
      </p:sp>
      <p:sp>
        <p:nvSpPr>
          <p:cNvPr id="46" name="TextBox 45"/>
          <p:cNvSpPr txBox="1"/>
          <p:nvPr/>
        </p:nvSpPr>
        <p:spPr>
          <a:xfrm>
            <a:off x="5867400" y="1447800"/>
            <a:ext cx="1192981" cy="584775"/>
          </a:xfrm>
          <a:prstGeom prst="rect">
            <a:avLst/>
          </a:prstGeom>
          <a:noFill/>
        </p:spPr>
        <p:txBody>
          <a:bodyPr wrap="square" rtlCol="0">
            <a:spAutoFit/>
          </a:bodyPr>
          <a:lstStyle/>
          <a:p>
            <a:r>
              <a:rPr lang="en-US" sz="1600" b="1" dirty="0"/>
              <a:t>Visions of</a:t>
            </a:r>
          </a:p>
          <a:p>
            <a:r>
              <a:rPr lang="en-US" sz="1600" b="1" dirty="0"/>
              <a:t> Judgment</a:t>
            </a:r>
          </a:p>
        </p:txBody>
      </p:sp>
      <p:sp>
        <p:nvSpPr>
          <p:cNvPr id="47" name="TextBox 46"/>
          <p:cNvSpPr txBox="1"/>
          <p:nvPr/>
        </p:nvSpPr>
        <p:spPr>
          <a:xfrm>
            <a:off x="7162800" y="1447800"/>
            <a:ext cx="1421670" cy="584775"/>
          </a:xfrm>
          <a:prstGeom prst="rect">
            <a:avLst/>
          </a:prstGeom>
          <a:noFill/>
        </p:spPr>
        <p:txBody>
          <a:bodyPr wrap="square" rtlCol="0">
            <a:spAutoFit/>
          </a:bodyPr>
          <a:lstStyle/>
          <a:p>
            <a:r>
              <a:rPr lang="en-US" sz="1600" b="1" dirty="0"/>
              <a:t>   Promises </a:t>
            </a:r>
          </a:p>
          <a:p>
            <a:r>
              <a:rPr lang="en-US" sz="1600" b="1" dirty="0"/>
              <a:t>     of Hope</a:t>
            </a:r>
          </a:p>
        </p:txBody>
      </p:sp>
      <p:sp>
        <p:nvSpPr>
          <p:cNvPr id="61" name="TextBox 60"/>
          <p:cNvSpPr txBox="1"/>
          <p:nvPr/>
        </p:nvSpPr>
        <p:spPr>
          <a:xfrm>
            <a:off x="152400" y="4800600"/>
            <a:ext cx="838200" cy="338554"/>
          </a:xfrm>
          <a:prstGeom prst="rect">
            <a:avLst/>
          </a:prstGeom>
          <a:noFill/>
        </p:spPr>
        <p:txBody>
          <a:bodyPr wrap="square" rtlCol="0">
            <a:spAutoFit/>
          </a:bodyPr>
          <a:lstStyle/>
          <a:p>
            <a:r>
              <a:rPr lang="en-US" sz="1600" b="1" dirty="0"/>
              <a:t>Theme</a:t>
            </a:r>
          </a:p>
        </p:txBody>
      </p:sp>
      <p:sp>
        <p:nvSpPr>
          <p:cNvPr id="62" name="TextBox 61"/>
          <p:cNvSpPr txBox="1"/>
          <p:nvPr/>
        </p:nvSpPr>
        <p:spPr>
          <a:xfrm>
            <a:off x="0" y="5181600"/>
            <a:ext cx="1353523" cy="338554"/>
          </a:xfrm>
          <a:prstGeom prst="rect">
            <a:avLst/>
          </a:prstGeom>
          <a:noFill/>
        </p:spPr>
        <p:txBody>
          <a:bodyPr wrap="square" rtlCol="0">
            <a:spAutoFit/>
          </a:bodyPr>
          <a:lstStyle/>
          <a:p>
            <a:r>
              <a:rPr lang="en-US" sz="1600" b="1" dirty="0"/>
              <a:t>Key Verses</a:t>
            </a:r>
          </a:p>
        </p:txBody>
      </p:sp>
      <p:sp>
        <p:nvSpPr>
          <p:cNvPr id="63" name="TextBox 62"/>
          <p:cNvSpPr txBox="1"/>
          <p:nvPr/>
        </p:nvSpPr>
        <p:spPr>
          <a:xfrm>
            <a:off x="0" y="5562600"/>
            <a:ext cx="1295676" cy="584775"/>
          </a:xfrm>
          <a:prstGeom prst="rect">
            <a:avLst/>
          </a:prstGeom>
          <a:noFill/>
        </p:spPr>
        <p:txBody>
          <a:bodyPr wrap="square" rtlCol="0">
            <a:spAutoFit/>
          </a:bodyPr>
          <a:lstStyle/>
          <a:p>
            <a:r>
              <a:rPr lang="en-US" sz="1400" b="1" dirty="0"/>
              <a:t>    </a:t>
            </a:r>
            <a:r>
              <a:rPr lang="en-US" sz="1600" b="1" dirty="0"/>
              <a:t>Christ in </a:t>
            </a:r>
          </a:p>
          <a:p>
            <a:r>
              <a:rPr lang="en-US" sz="1600" b="1" dirty="0"/>
              <a:t>      Amos</a:t>
            </a:r>
          </a:p>
        </p:txBody>
      </p:sp>
      <p:sp>
        <p:nvSpPr>
          <p:cNvPr id="65" name="TextBox 64"/>
          <p:cNvSpPr txBox="1"/>
          <p:nvPr/>
        </p:nvSpPr>
        <p:spPr>
          <a:xfrm>
            <a:off x="3810000" y="5181600"/>
            <a:ext cx="2133600" cy="369332"/>
          </a:xfrm>
          <a:prstGeom prst="rect">
            <a:avLst/>
          </a:prstGeom>
          <a:noFill/>
        </p:spPr>
        <p:txBody>
          <a:bodyPr wrap="square" rtlCol="0">
            <a:spAutoFit/>
          </a:bodyPr>
          <a:lstStyle/>
          <a:p>
            <a:r>
              <a:rPr lang="en-US" dirty="0"/>
              <a:t>3:1-2; 4:12; 5:15, 24</a:t>
            </a:r>
          </a:p>
        </p:txBody>
      </p:sp>
      <p:sp>
        <p:nvSpPr>
          <p:cNvPr id="76" name="TextBox 75"/>
          <p:cNvSpPr txBox="1"/>
          <p:nvPr/>
        </p:nvSpPr>
        <p:spPr>
          <a:xfrm>
            <a:off x="1122273" y="5523552"/>
            <a:ext cx="7183524" cy="523220"/>
          </a:xfrm>
          <a:prstGeom prst="rect">
            <a:avLst/>
          </a:prstGeom>
          <a:noFill/>
        </p:spPr>
        <p:txBody>
          <a:bodyPr wrap="square" rtlCol="0">
            <a:spAutoFit/>
          </a:bodyPr>
          <a:lstStyle/>
          <a:p>
            <a:r>
              <a:rPr lang="en-US" sz="1400" dirty="0"/>
              <a:t>“God promised to “raise up the tabernacle of David…I will raise up its ruins and rebuild it as in the days of old” (9:11)..  … The </a:t>
            </a:r>
            <a:r>
              <a:rPr lang="en-US" sz="1400" dirty="0" err="1"/>
              <a:t>kigdom</a:t>
            </a:r>
            <a:r>
              <a:rPr lang="en-US" sz="1400" dirty="0"/>
              <a:t> of </a:t>
            </a:r>
            <a:r>
              <a:rPr lang="en-US" sz="1400" dirty="0" err="1"/>
              <a:t>Chrst</a:t>
            </a:r>
            <a:r>
              <a:rPr lang="en-US" sz="1400" dirty="0"/>
              <a:t>  prophesied.  --- RCF</a:t>
            </a:r>
          </a:p>
        </p:txBody>
      </p:sp>
      <p:sp>
        <p:nvSpPr>
          <p:cNvPr id="78" name="TextBox 77"/>
          <p:cNvSpPr txBox="1"/>
          <p:nvPr/>
        </p:nvSpPr>
        <p:spPr>
          <a:xfrm>
            <a:off x="990600" y="2362200"/>
            <a:ext cx="1897198" cy="1508105"/>
          </a:xfrm>
          <a:prstGeom prst="rect">
            <a:avLst/>
          </a:prstGeom>
          <a:noFill/>
        </p:spPr>
        <p:txBody>
          <a:bodyPr wrap="square" rtlCol="0">
            <a:spAutoFit/>
          </a:bodyPr>
          <a:lstStyle/>
          <a:p>
            <a:r>
              <a:rPr lang="en-US" sz="1600" dirty="0"/>
              <a:t>      </a:t>
            </a:r>
            <a:r>
              <a:rPr lang="en-US" sz="1600" b="1" dirty="0"/>
              <a:t>A sheepherder’s</a:t>
            </a:r>
          </a:p>
          <a:p>
            <a:r>
              <a:rPr lang="en-US" sz="1600" b="1" dirty="0"/>
              <a:t>                vision </a:t>
            </a:r>
          </a:p>
          <a:p>
            <a:endParaRPr lang="en-US" sz="1600" b="1" dirty="0"/>
          </a:p>
          <a:p>
            <a:r>
              <a:rPr lang="en-US" sz="1400" b="1" dirty="0"/>
              <a:t>        </a:t>
            </a:r>
            <a:r>
              <a:rPr lang="en-US" sz="1400" b="1" i="1" dirty="0"/>
              <a:t>From Fig-Picker</a:t>
            </a:r>
          </a:p>
          <a:p>
            <a:r>
              <a:rPr lang="en-US" sz="1400" b="1" i="1" dirty="0"/>
              <a:t>        to  prophet (7:14)</a:t>
            </a:r>
          </a:p>
          <a:p>
            <a:endParaRPr lang="en-US" sz="1600" dirty="0"/>
          </a:p>
        </p:txBody>
      </p:sp>
      <p:sp>
        <p:nvSpPr>
          <p:cNvPr id="79" name="TextBox 78"/>
          <p:cNvSpPr txBox="1"/>
          <p:nvPr/>
        </p:nvSpPr>
        <p:spPr>
          <a:xfrm>
            <a:off x="2895600" y="2362200"/>
            <a:ext cx="1128835" cy="2062103"/>
          </a:xfrm>
          <a:prstGeom prst="rect">
            <a:avLst/>
          </a:prstGeom>
          <a:noFill/>
        </p:spPr>
        <p:txBody>
          <a:bodyPr wrap="square" rtlCol="0">
            <a:spAutoFit/>
          </a:bodyPr>
          <a:lstStyle/>
          <a:p>
            <a:pPr>
              <a:buFont typeface="Arial" pitchFamily="34" charset="0"/>
              <a:buChar char="•"/>
            </a:pPr>
            <a:r>
              <a:rPr lang="en-US" sz="1400" b="1" dirty="0"/>
              <a:t>Damascus</a:t>
            </a:r>
          </a:p>
          <a:p>
            <a:pPr>
              <a:buFont typeface="Arial" pitchFamily="34" charset="0"/>
              <a:buChar char="•"/>
            </a:pPr>
            <a:r>
              <a:rPr lang="en-US" sz="1400" b="1" dirty="0"/>
              <a:t>Gaza</a:t>
            </a:r>
          </a:p>
          <a:p>
            <a:pPr>
              <a:buFont typeface="Arial" pitchFamily="34" charset="0"/>
              <a:buChar char="•"/>
            </a:pPr>
            <a:r>
              <a:rPr lang="en-US" sz="1400" b="1" dirty="0"/>
              <a:t>Tyre</a:t>
            </a:r>
          </a:p>
          <a:p>
            <a:pPr>
              <a:buFont typeface="Arial" pitchFamily="34" charset="0"/>
              <a:buChar char="•"/>
            </a:pPr>
            <a:r>
              <a:rPr lang="en-US" sz="1400" b="1" dirty="0"/>
              <a:t>Edom</a:t>
            </a:r>
          </a:p>
          <a:p>
            <a:pPr>
              <a:buFont typeface="Arial" pitchFamily="34" charset="0"/>
              <a:buChar char="•"/>
            </a:pPr>
            <a:r>
              <a:rPr lang="en-US" sz="1400" b="1" dirty="0"/>
              <a:t>Ammon</a:t>
            </a:r>
          </a:p>
          <a:p>
            <a:pPr>
              <a:buFont typeface="Arial" pitchFamily="34" charset="0"/>
              <a:buChar char="•"/>
            </a:pPr>
            <a:r>
              <a:rPr lang="en-US" sz="1400" b="1" dirty="0"/>
              <a:t>Moab</a:t>
            </a:r>
          </a:p>
          <a:p>
            <a:pPr>
              <a:buFont typeface="Arial" pitchFamily="34" charset="0"/>
              <a:buChar char="•"/>
            </a:pPr>
            <a:r>
              <a:rPr lang="en-US" sz="1400" b="1" dirty="0"/>
              <a:t>Judah</a:t>
            </a:r>
          </a:p>
          <a:p>
            <a:pPr>
              <a:buFont typeface="Arial" pitchFamily="34" charset="0"/>
              <a:buChar char="•"/>
            </a:pPr>
            <a:r>
              <a:rPr lang="en-US" sz="1400" b="1" dirty="0"/>
              <a:t>Israel</a:t>
            </a:r>
          </a:p>
          <a:p>
            <a:pPr>
              <a:buFont typeface="Arial" pitchFamily="34" charset="0"/>
              <a:buChar char="•"/>
            </a:pPr>
            <a:endParaRPr lang="en-US" sz="1600" dirty="0"/>
          </a:p>
        </p:txBody>
      </p:sp>
      <p:sp>
        <p:nvSpPr>
          <p:cNvPr id="87" name="TextBox 86"/>
          <p:cNvSpPr txBox="1"/>
          <p:nvPr/>
        </p:nvSpPr>
        <p:spPr>
          <a:xfrm>
            <a:off x="4191000" y="2438400"/>
            <a:ext cx="1778166" cy="1384995"/>
          </a:xfrm>
          <a:prstGeom prst="rect">
            <a:avLst/>
          </a:prstGeom>
          <a:noFill/>
        </p:spPr>
        <p:txBody>
          <a:bodyPr wrap="square" rtlCol="0">
            <a:spAutoFit/>
          </a:bodyPr>
          <a:lstStyle/>
          <a:p>
            <a:r>
              <a:rPr lang="en-US" sz="1400" i="1" dirty="0"/>
              <a:t>“</a:t>
            </a:r>
            <a:r>
              <a:rPr lang="en-US" sz="1400" b="1" i="1" dirty="0"/>
              <a:t>Hear this word…</a:t>
            </a:r>
          </a:p>
          <a:p>
            <a:r>
              <a:rPr lang="en-US" sz="1400" b="1" i="1" dirty="0"/>
              <a:t>O sons of Israel </a:t>
            </a:r>
          </a:p>
          <a:p>
            <a:r>
              <a:rPr lang="en-US" sz="1400" b="1" i="1" dirty="0"/>
              <a:t>(3:1)…you cows of </a:t>
            </a:r>
          </a:p>
          <a:p>
            <a:r>
              <a:rPr lang="en-US" sz="1400" b="1" i="1" dirty="0"/>
              <a:t>Bashan (4:1)…O</a:t>
            </a:r>
          </a:p>
          <a:p>
            <a:r>
              <a:rPr lang="en-US" sz="1400" b="1" i="1" dirty="0"/>
              <a:t>house of Israel.”</a:t>
            </a:r>
          </a:p>
          <a:p>
            <a:r>
              <a:rPr lang="en-US" sz="1400" b="1" i="1" dirty="0"/>
              <a:t> (5:1)</a:t>
            </a:r>
          </a:p>
        </p:txBody>
      </p:sp>
      <p:sp>
        <p:nvSpPr>
          <p:cNvPr id="88" name="TextBox 87"/>
          <p:cNvSpPr txBox="1"/>
          <p:nvPr/>
        </p:nvSpPr>
        <p:spPr>
          <a:xfrm>
            <a:off x="5791200" y="2362200"/>
            <a:ext cx="1310089" cy="1631216"/>
          </a:xfrm>
          <a:prstGeom prst="rect">
            <a:avLst/>
          </a:prstGeom>
          <a:noFill/>
        </p:spPr>
        <p:txBody>
          <a:bodyPr wrap="square" rtlCol="0">
            <a:spAutoFit/>
          </a:bodyPr>
          <a:lstStyle/>
          <a:p>
            <a:pPr>
              <a:buFont typeface="Arial" pitchFamily="34" charset="0"/>
              <a:buChar char="•"/>
            </a:pPr>
            <a:r>
              <a:rPr lang="en-US" sz="1400" b="1" dirty="0"/>
              <a:t>Locusts</a:t>
            </a:r>
          </a:p>
          <a:p>
            <a:pPr>
              <a:buFont typeface="Arial" pitchFamily="34" charset="0"/>
              <a:buChar char="•"/>
            </a:pPr>
            <a:r>
              <a:rPr lang="en-US" sz="1400" b="1" dirty="0"/>
              <a:t>Fire</a:t>
            </a:r>
          </a:p>
          <a:p>
            <a:pPr>
              <a:buFont typeface="Arial" pitchFamily="34" charset="0"/>
              <a:buChar char="•"/>
            </a:pPr>
            <a:r>
              <a:rPr lang="en-US" sz="1400" b="1" dirty="0"/>
              <a:t>Plumb line</a:t>
            </a:r>
          </a:p>
          <a:p>
            <a:pPr>
              <a:buFont typeface="Arial" pitchFamily="34" charset="0"/>
              <a:buChar char="•"/>
            </a:pPr>
            <a:r>
              <a:rPr lang="en-US" sz="1400" b="1" dirty="0"/>
              <a:t>Ripe fruit</a:t>
            </a:r>
          </a:p>
          <a:p>
            <a:pPr>
              <a:buFont typeface="Arial" pitchFamily="34" charset="0"/>
              <a:buChar char="•"/>
            </a:pPr>
            <a:r>
              <a:rPr lang="en-US" sz="1400" b="1" dirty="0"/>
              <a:t>The Lord by</a:t>
            </a:r>
            <a:br>
              <a:rPr lang="en-US" sz="1400" b="1" dirty="0"/>
            </a:br>
            <a:r>
              <a:rPr lang="en-US" sz="1400" b="1" dirty="0"/>
              <a:t>   the altar</a:t>
            </a:r>
          </a:p>
          <a:p>
            <a:pPr>
              <a:buFont typeface="Arial" pitchFamily="34" charset="0"/>
              <a:buChar char="•"/>
            </a:pPr>
            <a:endParaRPr lang="en-US" sz="1600" dirty="0"/>
          </a:p>
        </p:txBody>
      </p:sp>
      <p:sp>
        <p:nvSpPr>
          <p:cNvPr id="89" name="TextBox 88"/>
          <p:cNvSpPr txBox="1"/>
          <p:nvPr/>
        </p:nvSpPr>
        <p:spPr>
          <a:xfrm>
            <a:off x="7086600" y="2438400"/>
            <a:ext cx="1445486" cy="1815882"/>
          </a:xfrm>
          <a:prstGeom prst="rect">
            <a:avLst/>
          </a:prstGeom>
          <a:noFill/>
        </p:spPr>
        <p:txBody>
          <a:bodyPr wrap="square" rtlCol="0">
            <a:spAutoFit/>
          </a:bodyPr>
          <a:lstStyle/>
          <a:p>
            <a:r>
              <a:rPr lang="en-US" sz="1400" b="1" i="1" dirty="0"/>
              <a:t>“In that day I </a:t>
            </a:r>
          </a:p>
          <a:p>
            <a:r>
              <a:rPr lang="en-US" sz="1400" b="1" i="1" dirty="0"/>
              <a:t>will raise up the</a:t>
            </a:r>
            <a:br>
              <a:rPr lang="en-US" sz="1400" b="1" i="1" dirty="0"/>
            </a:br>
            <a:r>
              <a:rPr lang="en-US" sz="1400" b="1" i="1" dirty="0"/>
              <a:t>fallen booth of </a:t>
            </a:r>
          </a:p>
          <a:p>
            <a:r>
              <a:rPr lang="en-US" sz="1400" b="1" i="1" dirty="0"/>
              <a:t>David…I will also plant them</a:t>
            </a:r>
          </a:p>
          <a:p>
            <a:r>
              <a:rPr lang="en-US" sz="1400" b="1" i="1" dirty="0"/>
              <a:t>on their land .”</a:t>
            </a:r>
          </a:p>
          <a:p>
            <a:r>
              <a:rPr lang="en-US" sz="1400" b="1" i="1" dirty="0"/>
              <a:t>(9:11,15)</a:t>
            </a:r>
          </a:p>
          <a:p>
            <a:endParaRPr lang="en-US" sz="1400" b="1" i="1" dirty="0"/>
          </a:p>
        </p:txBody>
      </p:sp>
      <p:sp>
        <p:nvSpPr>
          <p:cNvPr id="90" name="TextBox 89"/>
          <p:cNvSpPr txBox="1"/>
          <p:nvPr/>
        </p:nvSpPr>
        <p:spPr>
          <a:xfrm>
            <a:off x="-55472" y="1771555"/>
            <a:ext cx="1372087" cy="2077492"/>
          </a:xfrm>
          <a:prstGeom prst="rect">
            <a:avLst/>
          </a:prstGeom>
          <a:noFill/>
        </p:spPr>
        <p:txBody>
          <a:bodyPr wrap="square" rtlCol="0">
            <a:spAutoFit/>
          </a:bodyPr>
          <a:lstStyle/>
          <a:p>
            <a:pPr algn="ctr"/>
            <a:r>
              <a:rPr lang="en-US" sz="1400" b="1" dirty="0"/>
              <a:t>The “Country Prophet” </a:t>
            </a:r>
            <a:r>
              <a:rPr lang="en-US" sz="1500" b="1" dirty="0"/>
              <a:t>from “Tekoa” (Judah)</a:t>
            </a:r>
          </a:p>
          <a:p>
            <a:endParaRPr lang="en-US" sz="1400" b="1" dirty="0"/>
          </a:p>
          <a:p>
            <a:pPr algn="ctr"/>
            <a:r>
              <a:rPr lang="en-US" sz="1400" b="1" dirty="0"/>
              <a:t>”A herdsman and  a dresser of sycamores” (7:14) </a:t>
            </a:r>
          </a:p>
        </p:txBody>
      </p:sp>
      <p:sp>
        <p:nvSpPr>
          <p:cNvPr id="4" name="TextBox 3">
            <a:extLst>
              <a:ext uri="{FF2B5EF4-FFF2-40B4-BE49-F238E27FC236}">
                <a16:creationId xmlns:a16="http://schemas.microsoft.com/office/drawing/2014/main" id="{426A7F76-4E79-E44B-AD84-A259C0C11F0A}"/>
              </a:ext>
            </a:extLst>
          </p:cNvPr>
          <p:cNvSpPr txBox="1"/>
          <p:nvPr/>
        </p:nvSpPr>
        <p:spPr>
          <a:xfrm>
            <a:off x="6422937" y="618292"/>
            <a:ext cx="1833387" cy="369332"/>
          </a:xfrm>
          <a:prstGeom prst="rect">
            <a:avLst/>
          </a:prstGeom>
          <a:solidFill>
            <a:schemeClr val="accent1"/>
          </a:solidFill>
        </p:spPr>
        <p:txBody>
          <a:bodyPr wrap="none" rtlCol="0">
            <a:spAutoFit/>
          </a:bodyPr>
          <a:lstStyle/>
          <a:p>
            <a:r>
              <a:rPr lang="en-US" b="1" dirty="0"/>
              <a:t>“Burden</a:t>
            </a:r>
            <a:r>
              <a:rPr lang="en-US" dirty="0"/>
              <a:t> </a:t>
            </a:r>
            <a:r>
              <a:rPr lang="en-US" b="1" dirty="0"/>
              <a:t>Bearer”</a:t>
            </a:r>
          </a:p>
        </p:txBody>
      </p:sp>
      <p:sp>
        <p:nvSpPr>
          <p:cNvPr id="57" name="TextBox 56">
            <a:extLst>
              <a:ext uri="{FF2B5EF4-FFF2-40B4-BE49-F238E27FC236}">
                <a16:creationId xmlns:a16="http://schemas.microsoft.com/office/drawing/2014/main" id="{B926804D-86F5-D44B-AB16-38D29FC8C244}"/>
              </a:ext>
            </a:extLst>
          </p:cNvPr>
          <p:cNvSpPr txBox="1"/>
          <p:nvPr/>
        </p:nvSpPr>
        <p:spPr>
          <a:xfrm>
            <a:off x="433388" y="470302"/>
            <a:ext cx="2843212" cy="646331"/>
          </a:xfrm>
          <a:prstGeom prst="rect">
            <a:avLst/>
          </a:prstGeom>
          <a:solidFill>
            <a:schemeClr val="accent1"/>
          </a:solidFill>
        </p:spPr>
        <p:txBody>
          <a:bodyPr wrap="square" rtlCol="0">
            <a:spAutoFit/>
          </a:bodyPr>
          <a:lstStyle/>
          <a:p>
            <a:r>
              <a:rPr lang="en-US" b="1" dirty="0"/>
              <a:t>755 B.C. - </a:t>
            </a:r>
            <a:r>
              <a:rPr lang="en-US" b="1" dirty="0" err="1"/>
              <a:t>Contemparary</a:t>
            </a:r>
            <a:r>
              <a:rPr lang="en-US" b="1" dirty="0"/>
              <a:t> wit Hosea, </a:t>
            </a:r>
            <a:r>
              <a:rPr lang="en-US" b="1" dirty="0" err="1"/>
              <a:t>Isaih</a:t>
            </a:r>
            <a:r>
              <a:rPr lang="en-US" b="1" dirty="0"/>
              <a:t> and Micah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65B6F-71CE-3643-B6A8-6BB1DC710436}"/>
              </a:ext>
            </a:extLst>
          </p:cNvPr>
          <p:cNvSpPr>
            <a:spLocks noGrp="1"/>
          </p:cNvSpPr>
          <p:nvPr>
            <p:ph type="title"/>
          </p:nvPr>
        </p:nvSpPr>
        <p:spPr/>
        <p:txBody>
          <a:bodyPr>
            <a:normAutofit/>
          </a:bodyPr>
          <a:lstStyle/>
          <a:p>
            <a:r>
              <a:rPr lang="en-US" sz="3200" dirty="0"/>
              <a:t>According to James - prophecy has been fulfilled</a:t>
            </a:r>
          </a:p>
        </p:txBody>
      </p:sp>
      <p:sp>
        <p:nvSpPr>
          <p:cNvPr id="3" name="Content Placeholder 2">
            <a:extLst>
              <a:ext uri="{FF2B5EF4-FFF2-40B4-BE49-F238E27FC236}">
                <a16:creationId xmlns:a16="http://schemas.microsoft.com/office/drawing/2014/main" id="{BE62519E-8774-A849-B88D-73C5A19FFF0F}"/>
              </a:ext>
            </a:extLst>
          </p:cNvPr>
          <p:cNvSpPr>
            <a:spLocks noGrp="1"/>
          </p:cNvSpPr>
          <p:nvPr>
            <p:ph idx="1"/>
          </p:nvPr>
        </p:nvSpPr>
        <p:spPr>
          <a:xfrm>
            <a:off x="228600" y="1600201"/>
            <a:ext cx="8686800" cy="4800600"/>
          </a:xfrm>
        </p:spPr>
        <p:txBody>
          <a:bodyPr/>
          <a:lstStyle/>
          <a:p>
            <a:pPr marL="118872" indent="0">
              <a:buNone/>
            </a:pPr>
            <a:endParaRPr lang="en-US" dirty="0"/>
          </a:p>
        </p:txBody>
      </p:sp>
      <p:sp>
        <p:nvSpPr>
          <p:cNvPr id="4" name="TextBox 3">
            <a:extLst>
              <a:ext uri="{FF2B5EF4-FFF2-40B4-BE49-F238E27FC236}">
                <a16:creationId xmlns:a16="http://schemas.microsoft.com/office/drawing/2014/main" id="{A223204F-A615-DE48-A906-37A54AD7EB0A}"/>
              </a:ext>
            </a:extLst>
          </p:cNvPr>
          <p:cNvSpPr txBox="1"/>
          <p:nvPr/>
        </p:nvSpPr>
        <p:spPr>
          <a:xfrm>
            <a:off x="242887" y="1600201"/>
            <a:ext cx="8686800" cy="4832092"/>
          </a:xfrm>
          <a:prstGeom prst="rect">
            <a:avLst/>
          </a:prstGeom>
          <a:noFill/>
          <a:ln w="38100">
            <a:solidFill>
              <a:srgbClr val="FFC000"/>
            </a:solidFill>
          </a:ln>
        </p:spPr>
        <p:txBody>
          <a:bodyPr wrap="square" rtlCol="0">
            <a:spAutoFit/>
          </a:bodyPr>
          <a:lstStyle/>
          <a:p>
            <a:r>
              <a:rPr lang="en-US" sz="2200" dirty="0"/>
              <a:t>13 After they (Barnabas and Paul)  finished speaking, James replied, “Brothers, listen to me. 14 Simeon has related how God first visited the Gentiles, to take from them a people for his name. 15 And with this the words of the prophets agree, just as it is written, 16 </a:t>
            </a:r>
            <a:r>
              <a:rPr lang="en-US" sz="2200" i="1" dirty="0"/>
              <a:t>“‘After this I will return, and  will rebuild the tent of David that has fallen; I will rebuild its ruins, and I will restore it, 17 that the remnant of mankind may seek the Lord, </a:t>
            </a:r>
            <a:r>
              <a:rPr lang="en-US" sz="2200" b="1" i="1" dirty="0"/>
              <a:t>and all the Gentiles who are called by my name, says the Lord, who makes these things 18 known from of old</a:t>
            </a:r>
            <a:r>
              <a:rPr lang="en-US" sz="2200" i="1" dirty="0"/>
              <a:t>.’ </a:t>
            </a:r>
            <a:r>
              <a:rPr lang="en-US" sz="2200" dirty="0"/>
              <a:t>19 Therefore my judgment is that we should not trouble those of the Gentiles who turn to God, 20 but should write to them to abstain from the things polluted by idols, and from sexual immorality, and from what has been strangled, and from blood. 21 For from ancient generations Moses has had in every city those who proclaim him, for he is read every Sabbath in the synagogues” (Acts 15:13-21)</a:t>
            </a:r>
          </a:p>
        </p:txBody>
      </p:sp>
    </p:spTree>
    <p:extLst>
      <p:ext uri="{BB962C8B-B14F-4D97-AF65-F5344CB8AC3E}">
        <p14:creationId xmlns:p14="http://schemas.microsoft.com/office/powerpoint/2010/main" val="3000578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4ACC13-EEAB-244A-AD8C-DA5C74CB584A}"/>
              </a:ext>
            </a:extLst>
          </p:cNvPr>
          <p:cNvSpPr>
            <a:spLocks noGrp="1"/>
          </p:cNvSpPr>
          <p:nvPr>
            <p:ph type="title"/>
          </p:nvPr>
        </p:nvSpPr>
        <p:spPr/>
        <p:txBody>
          <a:bodyPr/>
          <a:lstStyle/>
          <a:p>
            <a:r>
              <a:rPr lang="en-US" dirty="0"/>
              <a:t>Summary</a:t>
            </a:r>
          </a:p>
        </p:txBody>
      </p:sp>
      <p:sp>
        <p:nvSpPr>
          <p:cNvPr id="4" name="Content Placeholder 3">
            <a:extLst>
              <a:ext uri="{FF2B5EF4-FFF2-40B4-BE49-F238E27FC236}">
                <a16:creationId xmlns:a16="http://schemas.microsoft.com/office/drawing/2014/main" id="{6C4D03A8-5569-434E-B269-A314D0593EE5}"/>
              </a:ext>
            </a:extLst>
          </p:cNvPr>
          <p:cNvSpPr>
            <a:spLocks noGrp="1"/>
          </p:cNvSpPr>
          <p:nvPr>
            <p:ph idx="1"/>
          </p:nvPr>
        </p:nvSpPr>
        <p:spPr>
          <a:xfrm>
            <a:off x="0" y="1408176"/>
            <a:ext cx="8991600" cy="5294376"/>
          </a:xfrm>
        </p:spPr>
        <p:txBody>
          <a:bodyPr>
            <a:normAutofit/>
          </a:bodyPr>
          <a:lstStyle/>
          <a:p>
            <a:r>
              <a:rPr lang="en-US" dirty="0"/>
              <a:t> </a:t>
            </a:r>
            <a:r>
              <a:rPr lang="en-US" sz="2400" b="1" dirty="0"/>
              <a:t>Their sins were many…</a:t>
            </a:r>
            <a:endParaRPr lang="en-US" sz="2400" dirty="0"/>
          </a:p>
          <a:p>
            <a:pPr marL="118872" indent="0">
              <a:buNone/>
            </a:pPr>
            <a:endParaRPr lang="en-US" sz="2400" dirty="0"/>
          </a:p>
        </p:txBody>
      </p:sp>
      <p:sp>
        <p:nvSpPr>
          <p:cNvPr id="2" name="TextBox 1">
            <a:extLst>
              <a:ext uri="{FF2B5EF4-FFF2-40B4-BE49-F238E27FC236}">
                <a16:creationId xmlns:a16="http://schemas.microsoft.com/office/drawing/2014/main" id="{93FA07AF-24A8-C646-8F8A-085A686CE156}"/>
              </a:ext>
            </a:extLst>
          </p:cNvPr>
          <p:cNvSpPr txBox="1"/>
          <p:nvPr/>
        </p:nvSpPr>
        <p:spPr>
          <a:xfrm>
            <a:off x="138112" y="1999184"/>
            <a:ext cx="3810000" cy="923330"/>
          </a:xfrm>
          <a:prstGeom prst="rect">
            <a:avLst/>
          </a:prstGeom>
          <a:noFill/>
          <a:ln w="38100">
            <a:solidFill>
              <a:srgbClr val="FFC000"/>
            </a:solidFill>
          </a:ln>
        </p:spPr>
        <p:txBody>
          <a:bodyPr wrap="square" rtlCol="0">
            <a:spAutoFit/>
          </a:bodyPr>
          <a:lstStyle/>
          <a:p>
            <a:r>
              <a:rPr lang="en-US" b="1" dirty="0"/>
              <a:t>Sexual sins</a:t>
            </a:r>
            <a:r>
              <a:rPr lang="en-US" dirty="0"/>
              <a:t>: “…a man and his father go in to the same girl, so that my holy name is profaned; (2:7b)</a:t>
            </a:r>
          </a:p>
        </p:txBody>
      </p:sp>
      <p:sp>
        <p:nvSpPr>
          <p:cNvPr id="6" name="TextBox 5">
            <a:extLst>
              <a:ext uri="{FF2B5EF4-FFF2-40B4-BE49-F238E27FC236}">
                <a16:creationId xmlns:a16="http://schemas.microsoft.com/office/drawing/2014/main" id="{41186774-8975-6347-A991-A868E2271D51}"/>
              </a:ext>
            </a:extLst>
          </p:cNvPr>
          <p:cNvSpPr txBox="1"/>
          <p:nvPr/>
        </p:nvSpPr>
        <p:spPr>
          <a:xfrm>
            <a:off x="4319587" y="2032521"/>
            <a:ext cx="4672013" cy="4247317"/>
          </a:xfrm>
          <a:prstGeom prst="rect">
            <a:avLst/>
          </a:prstGeom>
          <a:noFill/>
          <a:ln w="38100">
            <a:solidFill>
              <a:srgbClr val="FFC000"/>
            </a:solidFill>
          </a:ln>
        </p:spPr>
        <p:txBody>
          <a:bodyPr wrap="square" rtlCol="0">
            <a:spAutoFit/>
          </a:bodyPr>
          <a:lstStyle/>
          <a:p>
            <a:r>
              <a:rPr lang="en-US" b="1" dirty="0"/>
              <a:t>They mistreated both the righteous and the needy</a:t>
            </a:r>
            <a:r>
              <a:rPr lang="en-US" dirty="0"/>
              <a:t>: ” Thus says the Lord: “For three transgressions of Israel, and for four, I will not revoke the punishment, because they sell the righteous for silver, and the needy for a pair of sandals—7 those who trample the head of the poor into the dust of the earth and turn aside the way of the afflicted” (2:6-7a)</a:t>
            </a:r>
          </a:p>
          <a:p>
            <a:endParaRPr lang="en-US" dirty="0"/>
          </a:p>
          <a:p>
            <a:r>
              <a:rPr lang="en-US" dirty="0"/>
              <a:t>“Therefore because you trample on the poor and you exact taxes of grain from him, you have built houses of hewn stone, but you shall not dwell in them; you have planted pleasant vineyards, but you shall not drink their wine” (5:11)</a:t>
            </a:r>
          </a:p>
        </p:txBody>
      </p:sp>
      <p:sp>
        <p:nvSpPr>
          <p:cNvPr id="7" name="TextBox 6">
            <a:extLst>
              <a:ext uri="{FF2B5EF4-FFF2-40B4-BE49-F238E27FC236}">
                <a16:creationId xmlns:a16="http://schemas.microsoft.com/office/drawing/2014/main" id="{4B26391F-9BD1-004A-901E-213DDE16C3B8}"/>
              </a:ext>
            </a:extLst>
          </p:cNvPr>
          <p:cNvSpPr txBox="1"/>
          <p:nvPr/>
        </p:nvSpPr>
        <p:spPr>
          <a:xfrm>
            <a:off x="138112" y="5076228"/>
            <a:ext cx="3824288" cy="1508105"/>
          </a:xfrm>
          <a:prstGeom prst="rect">
            <a:avLst/>
          </a:prstGeom>
          <a:noFill/>
          <a:ln w="38100">
            <a:solidFill>
              <a:srgbClr val="FFC000"/>
            </a:solidFill>
          </a:ln>
        </p:spPr>
        <p:txBody>
          <a:bodyPr wrap="square" rtlCol="0">
            <a:spAutoFit/>
          </a:bodyPr>
          <a:lstStyle/>
          <a:p>
            <a:r>
              <a:rPr lang="en-US" b="1" dirty="0"/>
              <a:t>They mixed idolatry with worship:</a:t>
            </a:r>
            <a:r>
              <a:rPr lang="en-US" sz="2000" dirty="0"/>
              <a:t>” </a:t>
            </a:r>
            <a:r>
              <a:rPr lang="en-US" dirty="0"/>
              <a:t>but do not seek Bethel, and do not enter into Gilgal  or cross over to Beersheba…”6 Seek the Lord and live…(8:5-6),</a:t>
            </a:r>
          </a:p>
        </p:txBody>
      </p:sp>
      <p:sp>
        <p:nvSpPr>
          <p:cNvPr id="8" name="TextBox 7">
            <a:extLst>
              <a:ext uri="{FF2B5EF4-FFF2-40B4-BE49-F238E27FC236}">
                <a16:creationId xmlns:a16="http://schemas.microsoft.com/office/drawing/2014/main" id="{2F503396-D808-1E44-AC61-51FE2688B1BA}"/>
              </a:ext>
            </a:extLst>
          </p:cNvPr>
          <p:cNvSpPr txBox="1"/>
          <p:nvPr/>
        </p:nvSpPr>
        <p:spPr>
          <a:xfrm>
            <a:off x="150019" y="3122208"/>
            <a:ext cx="3824288" cy="1754326"/>
          </a:xfrm>
          <a:prstGeom prst="rect">
            <a:avLst/>
          </a:prstGeom>
          <a:noFill/>
          <a:ln w="38100">
            <a:solidFill>
              <a:srgbClr val="FFC000"/>
            </a:solidFill>
          </a:ln>
        </p:spPr>
        <p:txBody>
          <a:bodyPr wrap="square" rtlCol="0">
            <a:spAutoFit/>
          </a:bodyPr>
          <a:lstStyle/>
          <a:p>
            <a:r>
              <a:rPr lang="en-US" b="1" dirty="0"/>
              <a:t>The judges accepted bribery: </a:t>
            </a:r>
            <a:r>
              <a:rPr lang="en-US" dirty="0"/>
              <a:t>” For I know how many are your transgressions and how great are your sins—you who afflict the righteous, who take a bribe, and turn aside the needy in the gate” (5:12)</a:t>
            </a:r>
          </a:p>
        </p:txBody>
      </p:sp>
    </p:spTree>
    <p:extLst>
      <p:ext uri="{BB962C8B-B14F-4D97-AF65-F5344CB8AC3E}">
        <p14:creationId xmlns:p14="http://schemas.microsoft.com/office/powerpoint/2010/main" val="205101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ABEE8-CBAA-FB46-8AEC-9750B4107F70}"/>
              </a:ext>
            </a:extLst>
          </p:cNvPr>
          <p:cNvSpPr>
            <a:spLocks noGrp="1"/>
          </p:cNvSpPr>
          <p:nvPr>
            <p:ph type="title" idx="4294967295"/>
          </p:nvPr>
        </p:nvSpPr>
        <p:spPr>
          <a:xfrm>
            <a:off x="685800" y="152400"/>
            <a:ext cx="3200400" cy="457200"/>
          </a:xfrm>
          <a:noFill/>
          <a:ln>
            <a:solidFill>
              <a:schemeClr val="accent1"/>
            </a:solidFill>
          </a:ln>
        </p:spPr>
        <p:txBody>
          <a:bodyPr>
            <a:normAutofit fontScale="90000"/>
          </a:bodyPr>
          <a:lstStyle/>
          <a:p>
            <a:r>
              <a:rPr lang="en-US" dirty="0">
                <a:solidFill>
                  <a:schemeClr val="accent1"/>
                </a:solidFill>
                <a:highlight>
                  <a:srgbClr val="000000"/>
                </a:highlight>
              </a:rPr>
              <a:t>Brief Outline:</a:t>
            </a:r>
          </a:p>
        </p:txBody>
      </p:sp>
      <p:sp>
        <p:nvSpPr>
          <p:cNvPr id="3" name="Content Placeholder 2">
            <a:extLst>
              <a:ext uri="{FF2B5EF4-FFF2-40B4-BE49-F238E27FC236}">
                <a16:creationId xmlns:a16="http://schemas.microsoft.com/office/drawing/2014/main" id="{D0F2577E-2AF9-CB4B-893F-E31A43C8E8C7}"/>
              </a:ext>
            </a:extLst>
          </p:cNvPr>
          <p:cNvSpPr>
            <a:spLocks noGrp="1"/>
          </p:cNvSpPr>
          <p:nvPr>
            <p:ph idx="4294967295"/>
          </p:nvPr>
        </p:nvSpPr>
        <p:spPr>
          <a:xfrm>
            <a:off x="152400" y="838200"/>
            <a:ext cx="8839200" cy="5867400"/>
          </a:xfrm>
          <a:ln w="57150">
            <a:noFill/>
          </a:ln>
        </p:spPr>
        <p:txBody>
          <a:bodyPr>
            <a:normAutofit fontScale="70000" lnSpcReduction="20000"/>
          </a:bodyPr>
          <a:lstStyle/>
          <a:p>
            <a:pPr marL="690372" indent="-571500">
              <a:buFont typeface="+mj-lt"/>
              <a:buAutoNum type="romanUcPeriod"/>
            </a:pPr>
            <a:r>
              <a:rPr lang="en-US" b="1" dirty="0"/>
              <a:t>Oracles against the nations </a:t>
            </a:r>
            <a:r>
              <a:rPr lang="en-US" dirty="0"/>
              <a:t>(1:3-2:16): Damascus/Syria  (1:3-5) , Gaza (Philistia) (1:6-8 ), </a:t>
            </a:r>
            <a:r>
              <a:rPr lang="en-US" dirty="0" err="1"/>
              <a:t>Tyre</a:t>
            </a:r>
            <a:r>
              <a:rPr lang="en-US" dirty="0"/>
              <a:t> (1:9-10 ), Edom (1:11-12), Ammon (1:13-15), Moab (2:1-3), Judah (2:4-5), Israel 2:6-16 -- God’s covenant people)</a:t>
            </a:r>
          </a:p>
          <a:p>
            <a:pPr marL="690372" indent="-571500">
              <a:buFont typeface="+mj-lt"/>
              <a:buAutoNum type="romanUcPeriod"/>
            </a:pPr>
            <a:r>
              <a:rPr lang="en-US" b="1" dirty="0"/>
              <a:t>Oracles of condemnations for Israel</a:t>
            </a:r>
            <a:r>
              <a:rPr lang="en-US" dirty="0"/>
              <a:t> - “Sins against the God of hosts” </a:t>
            </a:r>
            <a:r>
              <a:rPr lang="en-US" b="1" dirty="0"/>
              <a:t> </a:t>
            </a:r>
            <a:r>
              <a:rPr lang="en-US" dirty="0"/>
              <a:t>(3:1-6:14)</a:t>
            </a:r>
          </a:p>
          <a:p>
            <a:pPr marL="982980" lvl="1" indent="-571500">
              <a:buFont typeface="+mj-lt"/>
              <a:buAutoNum type="alphaUcPeriod"/>
            </a:pPr>
            <a:r>
              <a:rPr lang="en-US" u="sng" dirty="0"/>
              <a:t>First message </a:t>
            </a:r>
            <a:r>
              <a:rPr lang="en-US" dirty="0"/>
              <a:t>(3:1-15) - the prophet’s authority and message of doom: They had rejected God’s chastisements - to repent (4:6-13) - Famine (4:6b), drought (4:7-8c), pestilence (4:9d),  plague and war (4:10e), earthquake, or perhaps volcanic eruptions (4:11)…therefore they must prepare to meet their God! </a:t>
            </a:r>
          </a:p>
          <a:p>
            <a:pPr marL="982980" lvl="1" indent="-571500">
              <a:buFont typeface="+mj-lt"/>
              <a:buAutoNum type="alphaUcPeriod"/>
            </a:pPr>
            <a:r>
              <a:rPr lang="en-US" u="sng" dirty="0"/>
              <a:t>Second message </a:t>
            </a:r>
            <a:r>
              <a:rPr lang="en-US" dirty="0"/>
              <a:t>(4:1-13) - The rebuke of the “cows of Bashan” and a call to prepare for judgment (4:12).  </a:t>
            </a:r>
          </a:p>
          <a:p>
            <a:pPr marL="982980" lvl="1" indent="-571500">
              <a:buFont typeface="+mj-lt"/>
              <a:buAutoNum type="alphaUcPeriod"/>
            </a:pPr>
            <a:r>
              <a:rPr lang="en-US" u="sng" dirty="0"/>
              <a:t>Third message </a:t>
            </a:r>
            <a:r>
              <a:rPr lang="en-US" dirty="0"/>
              <a:t>(5:1-17) - a call to repentance and lamentation over their sin</a:t>
            </a:r>
          </a:p>
          <a:p>
            <a:pPr marL="982980" lvl="1" indent="-571500">
              <a:buFont typeface="+mj-lt"/>
              <a:buAutoNum type="alphaUcPeriod"/>
            </a:pPr>
            <a:r>
              <a:rPr lang="en-US" dirty="0"/>
              <a:t>Two pronouncements against the people (5:18-6:14)</a:t>
            </a:r>
          </a:p>
          <a:p>
            <a:pPr marL="1563624" lvl="4" indent="-457200">
              <a:buFont typeface="+mj-lt"/>
              <a:buAutoNum type="arabicPeriod"/>
            </a:pPr>
            <a:r>
              <a:rPr lang="en-US" sz="2900" dirty="0"/>
              <a:t>First, “to explain the day of the Lord” (5:18-27)</a:t>
            </a:r>
          </a:p>
          <a:p>
            <a:pPr marL="1563624" lvl="4" indent="-457200">
              <a:buFont typeface="+mj-lt"/>
              <a:buAutoNum type="arabicPeriod"/>
            </a:pPr>
            <a:r>
              <a:rPr lang="en-US" sz="2900" dirty="0"/>
              <a:t>To those who were leaders (6:1-14)</a:t>
            </a:r>
          </a:p>
          <a:p>
            <a:pPr marL="690372" indent="-571500">
              <a:buFont typeface="+mj-lt"/>
              <a:buAutoNum type="romanUcPeriod" startAt="3"/>
            </a:pPr>
            <a:r>
              <a:rPr lang="en-US" b="1" dirty="0"/>
              <a:t>Visions of coming destruction for Israel </a:t>
            </a:r>
            <a:r>
              <a:rPr lang="en-US" dirty="0"/>
              <a:t>(7:1-9:10): Locusts, fire, droughts, plumb line, Interlude: conflict with Amaziah, summer fruit; interlude: message of judgment, the Lord by the altar.  </a:t>
            </a:r>
          </a:p>
          <a:p>
            <a:pPr marL="690372" indent="-571500">
              <a:buFont typeface="+mj-lt"/>
              <a:buAutoNum type="romanUcPeriod" startAt="3"/>
            </a:pPr>
            <a:r>
              <a:rPr lang="en-US" b="1" dirty="0"/>
              <a:t>Oracles of hope for a brighter future </a:t>
            </a:r>
            <a:r>
              <a:rPr lang="en-US" dirty="0"/>
              <a:t>(9:11-15)</a:t>
            </a:r>
          </a:p>
          <a:p>
            <a:pPr marL="118872" indent="0">
              <a:buNone/>
            </a:pPr>
            <a:endParaRPr lang="en-US" dirty="0"/>
          </a:p>
          <a:p>
            <a:pPr marL="118872" indent="0">
              <a:buNone/>
            </a:pPr>
            <a:endParaRPr lang="en-US" dirty="0"/>
          </a:p>
          <a:p>
            <a:endParaRPr lang="en-US" dirty="0"/>
          </a:p>
          <a:p>
            <a:endParaRPr lang="en-US" dirty="0"/>
          </a:p>
        </p:txBody>
      </p:sp>
    </p:spTree>
    <p:extLst>
      <p:ext uri="{BB962C8B-B14F-4D97-AF65-F5344CB8AC3E}">
        <p14:creationId xmlns:p14="http://schemas.microsoft.com/office/powerpoint/2010/main" val="287736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290C-D335-8B4E-8710-5CE75CD7F2E5}"/>
              </a:ext>
            </a:extLst>
          </p:cNvPr>
          <p:cNvSpPr>
            <a:spLocks noGrp="1"/>
          </p:cNvSpPr>
          <p:nvPr>
            <p:ph type="title"/>
          </p:nvPr>
        </p:nvSpPr>
        <p:spPr/>
        <p:txBody>
          <a:bodyPr/>
          <a:lstStyle/>
          <a:p>
            <a:r>
              <a:rPr lang="en-US" dirty="0"/>
              <a:t>New Testament references:</a:t>
            </a:r>
          </a:p>
        </p:txBody>
      </p:sp>
      <p:sp>
        <p:nvSpPr>
          <p:cNvPr id="3" name="Content Placeholder 2">
            <a:extLst>
              <a:ext uri="{FF2B5EF4-FFF2-40B4-BE49-F238E27FC236}">
                <a16:creationId xmlns:a16="http://schemas.microsoft.com/office/drawing/2014/main" id="{A5838083-897A-C84B-B015-1CCAC271A009}"/>
              </a:ext>
            </a:extLst>
          </p:cNvPr>
          <p:cNvSpPr>
            <a:spLocks noGrp="1"/>
          </p:cNvSpPr>
          <p:nvPr>
            <p:ph idx="1"/>
          </p:nvPr>
        </p:nvSpPr>
        <p:spPr>
          <a:xfrm>
            <a:off x="0" y="1408176"/>
            <a:ext cx="9144000" cy="5449824"/>
          </a:xfrm>
        </p:spPr>
        <p:txBody>
          <a:bodyPr>
            <a:normAutofit/>
          </a:bodyPr>
          <a:lstStyle/>
          <a:p>
            <a:pPr marL="118872" indent="0">
              <a:buNone/>
            </a:pPr>
            <a:r>
              <a:rPr lang="en-US" sz="2100" b="1" dirty="0"/>
              <a:t>Acts 7:42-43</a:t>
            </a:r>
            <a:r>
              <a:rPr lang="en-US" sz="2100" dirty="0"/>
              <a:t>: “But God turned away and gave them over to worship the host of heaven, as it is written in the book of the prophets: “‘</a:t>
            </a:r>
            <a:r>
              <a:rPr lang="en-US" sz="2100" i="1" dirty="0"/>
              <a:t>Did you bring to me slain beasts and sacrifices, during the forty years in the wilderness, O house of Israel? 43 You took up the tent of Moloch and the star of your god </a:t>
            </a:r>
            <a:r>
              <a:rPr lang="en-US" sz="2100" i="1" dirty="0" err="1"/>
              <a:t>Rephan</a:t>
            </a:r>
            <a:r>
              <a:rPr lang="en-US" sz="2100" i="1" dirty="0"/>
              <a:t>, the images that you made to worship; and I will send you into exile beyond Babylon</a:t>
            </a:r>
            <a:r>
              <a:rPr lang="en-US" sz="2100" dirty="0"/>
              <a:t>” (from Amos 5:22-27).  </a:t>
            </a:r>
          </a:p>
          <a:p>
            <a:pPr marL="118872" indent="0">
              <a:buNone/>
            </a:pPr>
            <a:endParaRPr lang="en-US" sz="2400" dirty="0"/>
          </a:p>
        </p:txBody>
      </p:sp>
      <p:sp>
        <p:nvSpPr>
          <p:cNvPr id="4" name="TextBox 3">
            <a:extLst>
              <a:ext uri="{FF2B5EF4-FFF2-40B4-BE49-F238E27FC236}">
                <a16:creationId xmlns:a16="http://schemas.microsoft.com/office/drawing/2014/main" id="{52A7F7FC-B1E6-A94D-94A1-AE26E8A3C52C}"/>
              </a:ext>
            </a:extLst>
          </p:cNvPr>
          <p:cNvSpPr txBox="1"/>
          <p:nvPr/>
        </p:nvSpPr>
        <p:spPr>
          <a:xfrm rot="10800000" flipV="1">
            <a:off x="247650" y="3701731"/>
            <a:ext cx="8648700" cy="3000821"/>
          </a:xfrm>
          <a:prstGeom prst="rect">
            <a:avLst/>
          </a:prstGeom>
          <a:noFill/>
          <a:ln w="57150">
            <a:solidFill>
              <a:srgbClr val="FFC000"/>
            </a:solidFill>
          </a:ln>
        </p:spPr>
        <p:txBody>
          <a:bodyPr wrap="square" rtlCol="0">
            <a:spAutoFit/>
          </a:bodyPr>
          <a:lstStyle/>
          <a:p>
            <a:r>
              <a:rPr lang="en-US" sz="2100" dirty="0"/>
              <a:t>“Even though you offer me your burnt offerings and grain offerings, I will not accept them; and the peace offerings of your fattened animals, I will not look upon them. 23 Take away from me the noise of your songs; to the melody of your harps I will not listen. 24 But let justice roll down like waters, and righteousness like an ever-flowing stream. 25 “Did you bring to me sacrifices and offerings during the forty years in the wilderness, O house of Israel? 26 You shall take up </a:t>
            </a:r>
            <a:r>
              <a:rPr lang="en-US" sz="2100" dirty="0" err="1"/>
              <a:t>Sikkuth</a:t>
            </a:r>
            <a:r>
              <a:rPr lang="en-US" sz="2100" dirty="0"/>
              <a:t> your king, and </a:t>
            </a:r>
            <a:r>
              <a:rPr lang="en-US" sz="2100" dirty="0" err="1"/>
              <a:t>Kiyyun</a:t>
            </a:r>
            <a:r>
              <a:rPr lang="en-US" sz="2100" dirty="0"/>
              <a:t> your star-god—your images that you made for yourselves, 27 and </a:t>
            </a:r>
            <a:r>
              <a:rPr lang="en-US" sz="2100" b="1" dirty="0"/>
              <a:t>I will send you into exile beyond Damascus</a:t>
            </a:r>
            <a:r>
              <a:rPr lang="en-US" sz="2100" dirty="0"/>
              <a:t>,” says the Lord, whose name is the God of hosts” (Amos 5:22-27)</a:t>
            </a:r>
          </a:p>
        </p:txBody>
      </p:sp>
    </p:spTree>
    <p:extLst>
      <p:ext uri="{BB962C8B-B14F-4D97-AF65-F5344CB8AC3E}">
        <p14:creationId xmlns:p14="http://schemas.microsoft.com/office/powerpoint/2010/main" val="193889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290C-D335-8B4E-8710-5CE75CD7F2E5}"/>
              </a:ext>
            </a:extLst>
          </p:cNvPr>
          <p:cNvSpPr>
            <a:spLocks noGrp="1"/>
          </p:cNvSpPr>
          <p:nvPr>
            <p:ph type="title"/>
          </p:nvPr>
        </p:nvSpPr>
        <p:spPr/>
        <p:txBody>
          <a:bodyPr/>
          <a:lstStyle/>
          <a:p>
            <a:r>
              <a:rPr lang="en-US" dirty="0"/>
              <a:t>New Testament references:</a:t>
            </a:r>
          </a:p>
        </p:txBody>
      </p:sp>
      <p:sp>
        <p:nvSpPr>
          <p:cNvPr id="3" name="Content Placeholder 2">
            <a:extLst>
              <a:ext uri="{FF2B5EF4-FFF2-40B4-BE49-F238E27FC236}">
                <a16:creationId xmlns:a16="http://schemas.microsoft.com/office/drawing/2014/main" id="{A5838083-897A-C84B-B015-1CCAC271A009}"/>
              </a:ext>
            </a:extLst>
          </p:cNvPr>
          <p:cNvSpPr>
            <a:spLocks noGrp="1"/>
          </p:cNvSpPr>
          <p:nvPr>
            <p:ph idx="1"/>
          </p:nvPr>
        </p:nvSpPr>
        <p:spPr>
          <a:xfrm>
            <a:off x="152400" y="1524000"/>
            <a:ext cx="8648700" cy="4953000"/>
          </a:xfrm>
        </p:spPr>
        <p:txBody>
          <a:bodyPr>
            <a:normAutofit/>
          </a:bodyPr>
          <a:lstStyle/>
          <a:p>
            <a:pPr marL="118872" indent="0">
              <a:buNone/>
            </a:pPr>
            <a:r>
              <a:rPr lang="en-US" sz="2400" b="1" dirty="0"/>
              <a:t>Acts 15:16-17 </a:t>
            </a:r>
            <a:r>
              <a:rPr lang="en-US" sz="2400" dirty="0"/>
              <a:t>(the Jew question</a:t>
            </a:r>
            <a:r>
              <a:rPr lang="en-US" sz="2400" b="1" dirty="0"/>
              <a:t>)</a:t>
            </a:r>
            <a:r>
              <a:rPr lang="en-US" sz="2400" dirty="0"/>
              <a:t>: “‘After this I will return, and I will rebuild the tent of David that has fallen; I will rebuild its ruins, and I will restore it, 17 that the remnant of mankind may seek the Lord, and all the Gentiles (nations) who are called by my name, says the Lord, who makes these things” (see Amos 9:11-12).  </a:t>
            </a:r>
          </a:p>
        </p:txBody>
      </p:sp>
      <p:sp>
        <p:nvSpPr>
          <p:cNvPr id="4" name="TextBox 3">
            <a:extLst>
              <a:ext uri="{FF2B5EF4-FFF2-40B4-BE49-F238E27FC236}">
                <a16:creationId xmlns:a16="http://schemas.microsoft.com/office/drawing/2014/main" id="{871D71E7-751A-D44B-8417-640613EE20C3}"/>
              </a:ext>
            </a:extLst>
          </p:cNvPr>
          <p:cNvSpPr txBox="1"/>
          <p:nvPr/>
        </p:nvSpPr>
        <p:spPr>
          <a:xfrm rot="10800000" flipV="1">
            <a:off x="266700" y="3748445"/>
            <a:ext cx="8534400" cy="1446550"/>
          </a:xfrm>
          <a:prstGeom prst="rect">
            <a:avLst/>
          </a:prstGeom>
          <a:noFill/>
          <a:ln w="57150">
            <a:solidFill>
              <a:srgbClr val="FFC000"/>
            </a:solidFill>
          </a:ln>
        </p:spPr>
        <p:txBody>
          <a:bodyPr wrap="square" rtlCol="0">
            <a:spAutoFit/>
          </a:bodyPr>
          <a:lstStyle/>
          <a:p>
            <a:r>
              <a:rPr lang="en-US" sz="2200" dirty="0"/>
              <a:t>“In that day I will raise up the booth of David that is fallen and repair its breaches, and raise up its ruins and rebuild it as in the days of old, 12 that they may possess the remnant of Edom and all the nations who are called by my name,” declares the Lord who does this” (Amos 9:11-12).</a:t>
            </a:r>
          </a:p>
        </p:txBody>
      </p:sp>
    </p:spTree>
    <p:extLst>
      <p:ext uri="{BB962C8B-B14F-4D97-AF65-F5344CB8AC3E}">
        <p14:creationId xmlns:p14="http://schemas.microsoft.com/office/powerpoint/2010/main" val="272114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D7BE-E092-6643-9378-F63EBCDDB2C9}"/>
              </a:ext>
            </a:extLst>
          </p:cNvPr>
          <p:cNvSpPr>
            <a:spLocks noGrp="1"/>
          </p:cNvSpPr>
          <p:nvPr>
            <p:ph type="title"/>
          </p:nvPr>
        </p:nvSpPr>
        <p:spPr/>
        <p:txBody>
          <a:bodyPr>
            <a:normAutofit/>
          </a:bodyPr>
          <a:lstStyle/>
          <a:p>
            <a:r>
              <a:rPr lang="en-US" sz="3200" dirty="0"/>
              <a:t>God’s lesson for Israel can be applied to our world in three areas…</a:t>
            </a:r>
          </a:p>
        </p:txBody>
      </p:sp>
      <p:sp>
        <p:nvSpPr>
          <p:cNvPr id="3" name="Content Placeholder 2">
            <a:extLst>
              <a:ext uri="{FF2B5EF4-FFF2-40B4-BE49-F238E27FC236}">
                <a16:creationId xmlns:a16="http://schemas.microsoft.com/office/drawing/2014/main" id="{7EA55BEE-1D84-CF47-9B51-42821B83B033}"/>
              </a:ext>
            </a:extLst>
          </p:cNvPr>
          <p:cNvSpPr>
            <a:spLocks noGrp="1"/>
          </p:cNvSpPr>
          <p:nvPr>
            <p:ph idx="1"/>
          </p:nvPr>
        </p:nvSpPr>
        <p:spPr>
          <a:xfrm>
            <a:off x="152400" y="1524000"/>
            <a:ext cx="8839200" cy="5334000"/>
          </a:xfrm>
        </p:spPr>
        <p:txBody>
          <a:bodyPr>
            <a:normAutofit lnSpcReduction="10000"/>
          </a:bodyPr>
          <a:lstStyle/>
          <a:p>
            <a:pPr marL="633222" indent="-514350">
              <a:buFont typeface="+mj-lt"/>
              <a:buAutoNum type="arabicPeriod"/>
            </a:pPr>
            <a:r>
              <a:rPr lang="en-US" sz="2200" b="1" dirty="0"/>
              <a:t>As a nation </a:t>
            </a:r>
            <a:r>
              <a:rPr lang="en-US" sz="2200" dirty="0"/>
              <a:t>- Are we substituting religious practices and calling ourselves a godly nation while practicing unrighteousness? </a:t>
            </a:r>
            <a:r>
              <a:rPr lang="en-US" sz="2200" dirty="0" err="1"/>
              <a:t>Ar</a:t>
            </a:r>
            <a:r>
              <a:rPr lang="en-US" sz="2200" dirty="0"/>
              <a:t> we consumed with self-pleasure? Is there mistreatment of poor, crooked business practices, corruption and bribery, corruption in leadership? God destroyed Israel for those same reasons.  </a:t>
            </a:r>
          </a:p>
          <a:p>
            <a:pPr marL="633222" indent="-514350">
              <a:buFont typeface="+mj-lt"/>
              <a:buAutoNum type="arabicPeriod"/>
            </a:pPr>
            <a:r>
              <a:rPr lang="en-US" sz="2200" b="1" dirty="0"/>
              <a:t>As a church </a:t>
            </a:r>
            <a:r>
              <a:rPr lang="en-US" sz="2200" dirty="0"/>
              <a:t>- Israel was  nation but, more than that, they were God’s people.  They sure didn’t act like it, but they were His covenant people.  How about us? The church is composed of the saved - His covenant people.  God defeated His chosen people because of their corruption.  What would He say about us? </a:t>
            </a:r>
          </a:p>
          <a:p>
            <a:pPr marL="633222" indent="-514350">
              <a:buFont typeface="+mj-lt"/>
              <a:buAutoNum type="arabicPeriod"/>
            </a:pPr>
            <a:r>
              <a:rPr lang="en-US" sz="2200" b="1" dirty="0"/>
              <a:t>As individuals </a:t>
            </a:r>
            <a:r>
              <a:rPr lang="en-US" sz="2200" dirty="0"/>
              <a:t>- Do I try to substitute religious activity of righteousness? Am I guilty of immorality, dishonesty, of abuse of my fellow man? Do I honor God above all? </a:t>
            </a:r>
          </a:p>
          <a:p>
            <a:pPr marL="633222" indent="-514350">
              <a:buFont typeface="+mj-lt"/>
              <a:buAutoNum type="arabicPeriod"/>
            </a:pPr>
            <a:endParaRPr lang="en-US" sz="2200" dirty="0"/>
          </a:p>
          <a:p>
            <a:pPr>
              <a:buFont typeface="Wingdings" pitchFamily="2" charset="2"/>
              <a:buChar char="v"/>
            </a:pPr>
            <a:r>
              <a:rPr lang="en-US" sz="2200" dirty="0"/>
              <a:t>It is worth noting that had Israel repented, God would have spared them.  There is hope! (Amos 9:11-15)</a:t>
            </a:r>
          </a:p>
          <a:p>
            <a:pPr marL="633222" indent="-514350">
              <a:buFont typeface="+mj-lt"/>
              <a:buAutoNum type="arabicPeriod"/>
            </a:pPr>
            <a:endParaRPr lang="en-US" sz="2400" dirty="0"/>
          </a:p>
          <a:p>
            <a:pPr marL="633222" indent="-514350">
              <a:buFont typeface="+mj-lt"/>
              <a:buAutoNum type="arabicPeriod"/>
            </a:pPr>
            <a:endParaRPr lang="en-US" sz="2400" dirty="0"/>
          </a:p>
        </p:txBody>
      </p:sp>
    </p:spTree>
    <p:extLst>
      <p:ext uri="{BB962C8B-B14F-4D97-AF65-F5344CB8AC3E}">
        <p14:creationId xmlns:p14="http://schemas.microsoft.com/office/powerpoint/2010/main" val="254713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0"/>
          <a:ext cx="9212267" cy="6858002"/>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456031">
                  <a:extLst>
                    <a:ext uri="{9D8B030D-6E8A-4147-A177-3AD203B41FA5}">
                      <a16:colId xmlns:a16="http://schemas.microsoft.com/office/drawing/2014/main" val="20002"/>
                    </a:ext>
                  </a:extLst>
                </a:gridCol>
                <a:gridCol w="525466">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33895">
                <a:tc>
                  <a:txBody>
                    <a:bodyPr/>
                    <a:lstStyle/>
                    <a:p>
                      <a:pPr algn="ctr"/>
                      <a:r>
                        <a:rPr lang="en-US" sz="1400"/>
                        <a:t>Period</a:t>
                      </a:r>
                      <a:endParaRPr lang="en-US" sz="140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a:t>History Covered</a:t>
                      </a:r>
                    </a:p>
                  </a:txBody>
                  <a:tcPr marL="68580" marR="68580" marT="34290" marB="34290"/>
                </a:tc>
                <a:tc>
                  <a:txBody>
                    <a:bodyPr/>
                    <a:lstStyle/>
                    <a:p>
                      <a:pPr algn="ctr"/>
                      <a:r>
                        <a:rPr lang="en-US" sz="1400"/>
                        <a:t>Scriptures</a:t>
                      </a:r>
                    </a:p>
                  </a:txBody>
                  <a:tcPr marL="68580" marR="68580" marT="34290" marB="34290"/>
                </a:tc>
                <a:tc>
                  <a:txBody>
                    <a:bodyPr/>
                    <a:lstStyle/>
                    <a:p>
                      <a:pPr algn="ctr"/>
                      <a:r>
                        <a:rPr lang="en-US" sz="1400"/>
                        <a:t>Years</a:t>
                      </a:r>
                    </a:p>
                  </a:txBody>
                  <a:tcPr marL="68580" marR="68580" marT="34290" marB="34290"/>
                </a:tc>
                <a:tc>
                  <a:txBody>
                    <a:bodyPr/>
                    <a:lstStyle/>
                    <a:p>
                      <a:pPr algn="ctr"/>
                      <a:r>
                        <a:rPr lang="en-US" sz="1400"/>
                        <a:t>Principal </a:t>
                      </a:r>
                    </a:p>
                  </a:txBody>
                  <a:tcPr marL="68580" marR="68580" marT="34290" marB="34290"/>
                </a:tc>
                <a:extLst>
                  <a:ext uri="{0D108BD9-81ED-4DB2-BD59-A6C34878D82A}">
                    <a16:rowId xmlns:a16="http://schemas.microsoft.com/office/drawing/2014/main" val="10000"/>
                  </a:ext>
                </a:extLst>
              </a:tr>
              <a:tr h="375767">
                <a:tc>
                  <a:txBody>
                    <a:bodyPr/>
                    <a:lstStyle/>
                    <a:p>
                      <a:r>
                        <a:rPr lang="en-US" sz="1300" b="1"/>
                        <a:t>Antediluvian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Creation to</a:t>
                      </a:r>
                      <a:r>
                        <a:rPr lang="en-US" sz="1300" b="1" baseline="0"/>
                        <a:t> the Flood</a:t>
                      </a:r>
                      <a:endParaRPr lang="en-US" sz="1300" b="1"/>
                    </a:p>
                  </a:txBody>
                  <a:tcPr marL="68580" marR="68580" marT="34290" marB="34290">
                    <a:solidFill>
                      <a:schemeClr val="bg2"/>
                    </a:solidFill>
                  </a:tcPr>
                </a:tc>
                <a:tc>
                  <a:txBody>
                    <a:bodyPr/>
                    <a:lstStyle/>
                    <a:p>
                      <a:r>
                        <a:rPr lang="en-US" sz="1300" b="1"/>
                        <a:t>Gen. 1-7</a:t>
                      </a:r>
                    </a:p>
                  </a:txBody>
                  <a:tcPr marL="68580" marR="68580" marT="34290" marB="34290">
                    <a:solidFill>
                      <a:schemeClr val="bg2"/>
                    </a:solidFill>
                  </a:tcPr>
                </a:tc>
                <a:tc>
                  <a:txBody>
                    <a:bodyPr/>
                    <a:lstStyle/>
                    <a:p>
                      <a:pPr algn="ctr"/>
                      <a:r>
                        <a:rPr lang="en-US" sz="1300" b="1"/>
                        <a:t>1656</a:t>
                      </a:r>
                    </a:p>
                  </a:txBody>
                  <a:tcPr marL="68580" marR="68580" marT="34290" marB="34290">
                    <a:solidFill>
                      <a:schemeClr val="bg2"/>
                    </a:solidFill>
                  </a:tcPr>
                </a:tc>
                <a:tc>
                  <a:txBody>
                    <a:bodyPr/>
                    <a:lstStyle/>
                    <a:p>
                      <a:r>
                        <a:rPr lang="en-US" sz="1300" b="1"/>
                        <a:t>Adam</a:t>
                      </a:r>
                    </a:p>
                  </a:txBody>
                  <a:tcPr marL="68580" marR="68580" marT="34290" marB="34290">
                    <a:solidFill>
                      <a:schemeClr val="bg2"/>
                    </a:solidFill>
                  </a:tcPr>
                </a:tc>
                <a:extLst>
                  <a:ext uri="{0D108BD9-81ED-4DB2-BD59-A6C34878D82A}">
                    <a16:rowId xmlns:a16="http://schemas.microsoft.com/office/drawing/2014/main" val="10001"/>
                  </a:ext>
                </a:extLst>
              </a:tr>
              <a:tr h="375767">
                <a:tc>
                  <a:txBody>
                    <a:bodyPr/>
                    <a:lstStyle/>
                    <a:p>
                      <a:r>
                        <a:rPr lang="en-US" sz="1300" b="1"/>
                        <a:t>Postdiluvian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flood</a:t>
                      </a:r>
                      <a:r>
                        <a:rPr lang="en-US" sz="1300" b="1" baseline="0"/>
                        <a:t> to call of Abraham</a:t>
                      </a:r>
                      <a:endParaRPr lang="en-US" sz="1300" b="1"/>
                    </a:p>
                  </a:txBody>
                  <a:tcPr marL="68580" marR="68580" marT="34290" marB="34290">
                    <a:solidFill>
                      <a:schemeClr val="bg2"/>
                    </a:solidFill>
                  </a:tcPr>
                </a:tc>
                <a:tc>
                  <a:txBody>
                    <a:bodyPr/>
                    <a:lstStyle/>
                    <a:p>
                      <a:r>
                        <a:rPr lang="en-US" sz="1300" b="1"/>
                        <a:t>Gen. 8-!1</a:t>
                      </a:r>
                    </a:p>
                  </a:txBody>
                  <a:tcPr marL="68580" marR="68580" marT="34290" marB="34290">
                    <a:solidFill>
                      <a:schemeClr val="bg2"/>
                    </a:solidFill>
                  </a:tcPr>
                </a:tc>
                <a:tc>
                  <a:txBody>
                    <a:bodyPr/>
                    <a:lstStyle/>
                    <a:p>
                      <a:pPr algn="ctr"/>
                      <a:r>
                        <a:rPr lang="en-US" sz="1300" b="1"/>
                        <a:t>427</a:t>
                      </a:r>
                    </a:p>
                  </a:txBody>
                  <a:tcPr marL="68580" marR="68580" marT="34290" marB="34290">
                    <a:solidFill>
                      <a:schemeClr val="bg2"/>
                    </a:solidFill>
                  </a:tcPr>
                </a:tc>
                <a:tc>
                  <a:txBody>
                    <a:bodyPr/>
                    <a:lstStyle/>
                    <a:p>
                      <a:r>
                        <a:rPr lang="en-US" sz="1300" b="1"/>
                        <a:t>Noah</a:t>
                      </a:r>
                    </a:p>
                  </a:txBody>
                  <a:tcPr marL="68580" marR="68580" marT="34290" marB="34290">
                    <a:solidFill>
                      <a:schemeClr val="bg2"/>
                    </a:solidFill>
                  </a:tcPr>
                </a:tc>
                <a:extLst>
                  <a:ext uri="{0D108BD9-81ED-4DB2-BD59-A6C34878D82A}">
                    <a16:rowId xmlns:a16="http://schemas.microsoft.com/office/drawing/2014/main" val="10002"/>
                  </a:ext>
                </a:extLst>
              </a:tr>
              <a:tr h="515406">
                <a:tc>
                  <a:txBody>
                    <a:bodyPr/>
                    <a:lstStyle/>
                    <a:p>
                      <a:r>
                        <a:rPr lang="en-US" sz="1300" b="1"/>
                        <a:t>Patriarchal</a:t>
                      </a:r>
                      <a:r>
                        <a:rPr lang="en-US" sz="1300" b="1" baseline="0"/>
                        <a:t> </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call of</a:t>
                      </a:r>
                      <a:r>
                        <a:rPr lang="en-US" sz="1300" b="1" baseline="0"/>
                        <a:t> Abraham to Egyptian Bondage </a:t>
                      </a:r>
                      <a:endParaRPr lang="en-US" sz="1300" b="1"/>
                    </a:p>
                  </a:txBody>
                  <a:tcPr marL="68580" marR="68580" marT="34290" marB="34290">
                    <a:solidFill>
                      <a:schemeClr val="bg2"/>
                    </a:solidFill>
                  </a:tcPr>
                </a:tc>
                <a:tc>
                  <a:txBody>
                    <a:bodyPr/>
                    <a:lstStyle/>
                    <a:p>
                      <a:r>
                        <a:rPr lang="en-US" sz="1300" b="1"/>
                        <a:t>Gen. 12-45</a:t>
                      </a:r>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Abraham</a:t>
                      </a:r>
                    </a:p>
                  </a:txBody>
                  <a:tcPr marL="68580" marR="68580" marT="34290" marB="34290">
                    <a:solidFill>
                      <a:schemeClr val="bg2"/>
                    </a:solidFill>
                  </a:tcPr>
                </a:tc>
                <a:extLst>
                  <a:ext uri="{0D108BD9-81ED-4DB2-BD59-A6C34878D82A}">
                    <a16:rowId xmlns:a16="http://schemas.microsoft.com/office/drawing/2014/main" val="10003"/>
                  </a:ext>
                </a:extLst>
              </a:tr>
              <a:tr h="375767">
                <a:tc>
                  <a:txBody>
                    <a:bodyPr/>
                    <a:lstStyle/>
                    <a:p>
                      <a:r>
                        <a:rPr lang="en-US" sz="1300" b="1"/>
                        <a:t>Egyptian Bondage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Egyptian Bondage to the Exodus</a:t>
                      </a:r>
                      <a:endParaRPr lang="en-US" sz="1300" b="1"/>
                    </a:p>
                  </a:txBody>
                  <a:tcPr marL="68580" marR="68580" marT="34290" marB="34290">
                    <a:solidFill>
                      <a:schemeClr val="bg2"/>
                    </a:solidFill>
                  </a:tcPr>
                </a:tc>
                <a:tc>
                  <a:txBody>
                    <a:bodyPr/>
                    <a:lstStyle/>
                    <a:p>
                      <a:r>
                        <a:rPr lang="en-US" sz="1300" b="1"/>
                        <a:t>Gen.</a:t>
                      </a:r>
                      <a:r>
                        <a:rPr lang="en-US" sz="1300" b="1" baseline="0"/>
                        <a:t> 46-Ex. 11</a:t>
                      </a:r>
                      <a:endParaRPr lang="en-US" sz="1300" b="1"/>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Joseph</a:t>
                      </a:r>
                    </a:p>
                  </a:txBody>
                  <a:tcPr marL="68580" marR="68580" marT="34290" marB="34290">
                    <a:solidFill>
                      <a:schemeClr val="bg2"/>
                    </a:solidFill>
                  </a:tcPr>
                </a:tc>
                <a:extLst>
                  <a:ext uri="{0D108BD9-81ED-4DB2-BD59-A6C34878D82A}">
                    <a16:rowId xmlns:a16="http://schemas.microsoft.com/office/drawing/2014/main" val="10004"/>
                  </a:ext>
                </a:extLst>
              </a:tr>
              <a:tr h="549202">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a:t>From Exodus to crossing of the Jordan</a:t>
                      </a:r>
                    </a:p>
                  </a:txBody>
                  <a:tcPr marL="68580" marR="68580" marT="34290" marB="34290">
                    <a:solidFill>
                      <a:schemeClr val="bg2"/>
                    </a:solidFill>
                  </a:tcPr>
                </a:tc>
                <a:tc>
                  <a:txBody>
                    <a:bodyPr/>
                    <a:lstStyle/>
                    <a:p>
                      <a:r>
                        <a:rPr lang="en-US" sz="1400" b="1"/>
                        <a:t>Ex.</a:t>
                      </a:r>
                      <a:r>
                        <a:rPr lang="en-US" sz="1400" b="1" baseline="0"/>
                        <a:t> 12-Deut. 34</a:t>
                      </a:r>
                      <a:endParaRPr lang="en-US" sz="1400" b="1"/>
                    </a:p>
                  </a:txBody>
                  <a:tcPr marL="68580" marR="68580" marT="34290" marB="34290">
                    <a:solidFill>
                      <a:schemeClr val="bg2"/>
                    </a:solidFill>
                  </a:tcPr>
                </a:tc>
                <a:tc>
                  <a:txBody>
                    <a:bodyPr/>
                    <a:lstStyle/>
                    <a:p>
                      <a:pPr algn="ctr"/>
                      <a:r>
                        <a:rPr lang="en-US" sz="1400" b="1"/>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75767">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crossing of Jordan</a:t>
                      </a:r>
                      <a:r>
                        <a:rPr lang="en-US" sz="1300" b="1" baseline="0"/>
                        <a:t> to Joshua’s death</a:t>
                      </a:r>
                      <a:endParaRPr lang="en-US" sz="1300" b="1"/>
                    </a:p>
                  </a:txBody>
                  <a:tcPr marL="68580" marR="68580" marT="34290" marB="34290">
                    <a:solidFill>
                      <a:schemeClr val="bg2"/>
                    </a:solidFill>
                  </a:tcPr>
                </a:tc>
                <a:tc>
                  <a:txBody>
                    <a:bodyPr/>
                    <a:lstStyle/>
                    <a:p>
                      <a:r>
                        <a:rPr lang="en-US" sz="1300" b="1"/>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a:t>Joshua</a:t>
                      </a:r>
                    </a:p>
                  </a:txBody>
                  <a:tcPr marL="68580" marR="68580" marT="34290" marB="34290">
                    <a:solidFill>
                      <a:schemeClr val="bg2"/>
                    </a:solidFill>
                  </a:tcPr>
                </a:tc>
                <a:extLst>
                  <a:ext uri="{0D108BD9-81ED-4DB2-BD59-A6C34878D82A}">
                    <a16:rowId xmlns:a16="http://schemas.microsoft.com/office/drawing/2014/main" val="10006"/>
                  </a:ext>
                </a:extLst>
              </a:tr>
              <a:tr h="375767">
                <a:tc>
                  <a:txBody>
                    <a:bodyPr/>
                    <a:lstStyle/>
                    <a:p>
                      <a:r>
                        <a:rPr lang="en-US" sz="1300" b="1"/>
                        <a:t>Judges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Joshua to King Saul</a:t>
                      </a:r>
                    </a:p>
                  </a:txBody>
                  <a:tcPr marL="68580" marR="68580" marT="34290" marB="34290">
                    <a:solidFill>
                      <a:schemeClr val="bg2"/>
                    </a:solidFill>
                  </a:tcPr>
                </a:tc>
                <a:tc>
                  <a:txBody>
                    <a:bodyPr/>
                    <a:lstStyle/>
                    <a:p>
                      <a:r>
                        <a:rPr lang="en-US" sz="1300" b="1"/>
                        <a:t>Ju,</a:t>
                      </a:r>
                      <a:r>
                        <a:rPr lang="en-US" sz="1300" b="1" baseline="0"/>
                        <a:t> Ruth, 1 Sa. 1-9</a:t>
                      </a:r>
                      <a:endParaRPr lang="en-US" sz="1300" b="1"/>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a:t>Samuel</a:t>
                      </a:r>
                    </a:p>
                  </a:txBody>
                  <a:tcPr marL="68580" marR="68580" marT="34290" marB="34290">
                    <a:solidFill>
                      <a:schemeClr val="bg2"/>
                    </a:solidFill>
                  </a:tcPr>
                </a:tc>
                <a:extLst>
                  <a:ext uri="{0D108BD9-81ED-4DB2-BD59-A6C34878D82A}">
                    <a16:rowId xmlns:a16="http://schemas.microsoft.com/office/drawing/2014/main" val="10007"/>
                  </a:ext>
                </a:extLst>
              </a:tr>
              <a:tr h="27556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origin of kingdom to its division</a:t>
                      </a:r>
                      <a:endParaRPr lang="en-US" sz="1300" b="1"/>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271627">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a:t>From</a:t>
                      </a:r>
                      <a:r>
                        <a:rPr lang="en-US" sz="1300" b="1" baseline="0"/>
                        <a:t> the division to the fall of Israel</a:t>
                      </a:r>
                      <a:endParaRPr lang="en-US" sz="1300" b="1"/>
                    </a:p>
                  </a:txBody>
                  <a:tcPr marL="68580" marR="68580" marT="34290" marB="34290">
                    <a:solidFill>
                      <a:srgbClr val="FFFF00"/>
                    </a:solidFill>
                  </a:tcPr>
                </a:tc>
                <a:tc>
                  <a:txBody>
                    <a:bodyPr/>
                    <a:lstStyle/>
                    <a:p>
                      <a:r>
                        <a:rPr lang="en-US" sz="1300" b="1"/>
                        <a:t>1 Ki. 12-2 Ki. 20; 2 Chr. 10-32</a:t>
                      </a:r>
                    </a:p>
                  </a:txBody>
                  <a:tcPr marL="68580" marR="68580" marT="34290" marB="34290">
                    <a:solidFill>
                      <a:srgbClr val="FFFF00"/>
                    </a:solidFill>
                  </a:tcPr>
                </a:tc>
                <a:tc>
                  <a:txBody>
                    <a:bodyPr/>
                    <a:lstStyle/>
                    <a:p>
                      <a:pPr algn="ctr"/>
                      <a:r>
                        <a:rPr lang="en-US" sz="1300" b="1"/>
                        <a:t>253</a:t>
                      </a:r>
                    </a:p>
                  </a:txBody>
                  <a:tcPr marL="68580" marR="68580" marT="34290" marB="34290">
                    <a:solidFill>
                      <a:srgbClr val="FFFF00"/>
                    </a:solidFill>
                  </a:tcPr>
                </a:tc>
                <a:tc>
                  <a:txBody>
                    <a:bodyPr/>
                    <a:lstStyle/>
                    <a:p>
                      <a:r>
                        <a:rPr lang="en-US" sz="1300" b="1" dirty="0"/>
                        <a:t>Elijah</a:t>
                      </a:r>
                    </a:p>
                  </a:txBody>
                  <a:tcPr marL="68580" marR="68580" marT="34290" marB="34290">
                    <a:solidFill>
                      <a:srgbClr val="FFFF00"/>
                    </a:solidFill>
                  </a:tcPr>
                </a:tc>
                <a:extLst>
                  <a:ext uri="{0D108BD9-81ED-4DB2-BD59-A6C34878D82A}">
                    <a16:rowId xmlns:a16="http://schemas.microsoft.com/office/drawing/2014/main" val="10009"/>
                  </a:ext>
                </a:extLst>
              </a:tr>
              <a:tr h="390164">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fall of Israel</a:t>
                      </a:r>
                      <a:r>
                        <a:rPr lang="en-US" sz="1300" b="1" baseline="0"/>
                        <a:t> to the fall of Judah</a:t>
                      </a:r>
                      <a:endParaRPr lang="en-US" sz="1300" b="1"/>
                    </a:p>
                  </a:txBody>
                  <a:tcPr marL="68580" marR="68580" marT="34290" marB="34290">
                    <a:solidFill>
                      <a:schemeClr val="bg2"/>
                    </a:solidFill>
                  </a:tcPr>
                </a:tc>
                <a:tc>
                  <a:txBody>
                    <a:bodyPr/>
                    <a:lstStyle/>
                    <a:p>
                      <a:r>
                        <a:rPr lang="en-US" sz="1300" b="1"/>
                        <a:t>2 Ki. 21-25; 2 Chr. 10-32</a:t>
                      </a:r>
                    </a:p>
                  </a:txBody>
                  <a:tcPr marL="68580" marR="68580" marT="34290" marB="34290">
                    <a:solidFill>
                      <a:schemeClr val="bg2"/>
                    </a:solidFill>
                  </a:tcPr>
                </a:tc>
                <a:tc>
                  <a:txBody>
                    <a:bodyPr/>
                    <a:lstStyle/>
                    <a:p>
                      <a:pPr algn="ctr"/>
                      <a:r>
                        <a:rPr lang="en-US" sz="1300" b="1"/>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80278">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a:t>2 Ki. 25-8- 21;</a:t>
                      </a:r>
                      <a:r>
                        <a:rPr lang="en-US" sz="1300" b="1" baseline="0"/>
                        <a:t> Dan. 1-6; Ezekiel</a:t>
                      </a:r>
                      <a:endParaRPr lang="en-US" sz="1300" b="1"/>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75767">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a:t>92</a:t>
                      </a:r>
                    </a:p>
                  </a:txBody>
                  <a:tcPr marL="68580" marR="68580" marT="34290" marB="34290">
                    <a:solidFill>
                      <a:schemeClr val="bg2"/>
                    </a:solidFill>
                  </a:tcPr>
                </a:tc>
                <a:tc>
                  <a:txBody>
                    <a:bodyPr/>
                    <a:lstStyle/>
                    <a:p>
                      <a:r>
                        <a:rPr lang="en-US" sz="1300" b="1"/>
                        <a:t>Ezra</a:t>
                      </a:r>
                    </a:p>
                  </a:txBody>
                  <a:tcPr marL="68580" marR="68580" marT="34290" marB="34290">
                    <a:solidFill>
                      <a:schemeClr val="bg2"/>
                    </a:solidFill>
                  </a:tcPr>
                </a:tc>
                <a:extLst>
                  <a:ext uri="{0D108BD9-81ED-4DB2-BD59-A6C34878D82A}">
                    <a16:rowId xmlns:a16="http://schemas.microsoft.com/office/drawing/2014/main" val="10012"/>
                  </a:ext>
                </a:extLst>
              </a:tr>
              <a:tr h="596086">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a:t>
                      </a:r>
                      <a:r>
                        <a:rPr lang="en-US" sz="1300" b="1" dirty="0" err="1"/>
                        <a:t>Maccabe</a:t>
                      </a:r>
                      <a:endParaRPr lang="en-US" sz="1300" b="1" dirty="0"/>
                    </a:p>
                  </a:txBody>
                  <a:tcPr marL="68580" marR="68580" marT="34290" marB="34290">
                    <a:solidFill>
                      <a:schemeClr val="bg2"/>
                    </a:solidFill>
                  </a:tcPr>
                </a:tc>
                <a:extLst>
                  <a:ext uri="{0D108BD9-81ED-4DB2-BD59-A6C34878D82A}">
                    <a16:rowId xmlns:a16="http://schemas.microsoft.com/office/drawing/2014/main" val="10013"/>
                  </a:ext>
                </a:extLst>
              </a:tr>
              <a:tr h="375767">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a:t>Mt-Jhn 21; Acts1</a:t>
                      </a:r>
                    </a:p>
                  </a:txBody>
                  <a:tcPr marL="68580" marR="68580" marT="34290" marB="34290">
                    <a:solidFill>
                      <a:schemeClr val="bg2"/>
                    </a:solidFill>
                  </a:tcPr>
                </a:tc>
                <a:tc>
                  <a:txBody>
                    <a:bodyPr/>
                    <a:lstStyle/>
                    <a:p>
                      <a:pPr algn="ctr"/>
                      <a:r>
                        <a:rPr lang="en-US" sz="1300" b="1"/>
                        <a:t>34</a:t>
                      </a:r>
                    </a:p>
                  </a:txBody>
                  <a:tcPr marL="68580" marR="68580" marT="34290" marB="34290">
                    <a:solidFill>
                      <a:schemeClr val="bg2"/>
                    </a:solidFill>
                  </a:tcPr>
                </a:tc>
                <a:tc>
                  <a:txBody>
                    <a:bodyPr/>
                    <a:lstStyle/>
                    <a:p>
                      <a:r>
                        <a:rPr lang="en-US" sz="1300" b="1"/>
                        <a:t>Jesus</a:t>
                      </a:r>
                    </a:p>
                  </a:txBody>
                  <a:tcPr marL="68580" marR="68580" marT="34290" marB="34290">
                    <a:solidFill>
                      <a:schemeClr val="bg2"/>
                    </a:solidFill>
                  </a:tcPr>
                </a:tc>
                <a:extLst>
                  <a:ext uri="{0D108BD9-81ED-4DB2-BD59-A6C34878D82A}">
                    <a16:rowId xmlns:a16="http://schemas.microsoft.com/office/drawing/2014/main" val="10014"/>
                  </a:ext>
                </a:extLst>
              </a:tr>
              <a:tr h="515406">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ascension to death of Paul (96 AD approx.)</a:t>
                      </a:r>
                    </a:p>
                  </a:txBody>
                  <a:tcPr marL="68580" marR="68580" marT="34290" marB="34290">
                    <a:solidFill>
                      <a:schemeClr val="bg2"/>
                    </a:solidFill>
                  </a:tcPr>
                </a:tc>
                <a:tc>
                  <a:txBody>
                    <a:bodyPr/>
                    <a:lstStyle/>
                    <a:p>
                      <a:r>
                        <a:rPr lang="en-US" sz="1300" b="1" dirty="0"/>
                        <a:t>Acts 2-Revelation</a:t>
                      </a:r>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Paul</a:t>
                      </a:r>
                    </a:p>
                  </a:txBody>
                  <a:tcPr marL="68580" marR="68580" marT="34290" marB="34290">
                    <a:solidFill>
                      <a:schemeClr val="bg2"/>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When Did They Prophecy?</a:t>
            </a:r>
          </a:p>
        </p:txBody>
      </p:sp>
      <p:sp>
        <p:nvSpPr>
          <p:cNvPr id="5" name="Text Placeholder 4"/>
          <p:cNvSpPr>
            <a:spLocks noGrp="1"/>
          </p:cNvSpPr>
          <p:nvPr>
            <p:ph type="body" idx="1"/>
          </p:nvPr>
        </p:nvSpPr>
        <p:spPr/>
        <p:txBody>
          <a:bodyPr/>
          <a:lstStyle/>
          <a:p>
            <a:r>
              <a:rPr lang="en-US"/>
              <a:t>Canonical Order</a:t>
            </a:r>
          </a:p>
        </p:txBody>
      </p:sp>
      <p:sp>
        <p:nvSpPr>
          <p:cNvPr id="6" name="Content Placeholder 5"/>
          <p:cNvSpPr>
            <a:spLocks noGrp="1"/>
          </p:cNvSpPr>
          <p:nvPr>
            <p:ph sz="half" idx="2"/>
          </p:nvPr>
        </p:nvSpPr>
        <p:spPr/>
        <p:txBody>
          <a:bodyPr>
            <a:normAutofit fontScale="92500" lnSpcReduction="10000"/>
          </a:bodyPr>
          <a:lstStyle/>
          <a:p>
            <a:pPr marL="576072" indent="-457200">
              <a:buFont typeface="+mj-lt"/>
              <a:buAutoNum type="arabicPeriod"/>
            </a:pPr>
            <a:r>
              <a:rPr lang="en-US" dirty="0"/>
              <a:t>Hosea</a:t>
            </a:r>
          </a:p>
          <a:p>
            <a:pPr marL="576072" indent="-457200">
              <a:buFont typeface="+mj-lt"/>
              <a:buAutoNum type="arabicPeriod"/>
            </a:pPr>
            <a:r>
              <a:rPr lang="en-US" dirty="0"/>
              <a:t>Joel</a:t>
            </a:r>
          </a:p>
          <a:p>
            <a:pPr marL="576072" indent="-457200">
              <a:buFont typeface="+mj-lt"/>
              <a:buAutoNum type="arabicPeriod"/>
            </a:pPr>
            <a:r>
              <a:rPr lang="en-US" b="1" dirty="0"/>
              <a:t>Amos</a:t>
            </a:r>
          </a:p>
          <a:p>
            <a:pPr marL="576072" indent="-457200">
              <a:buFont typeface="+mj-lt"/>
              <a:buAutoNum type="arabicPeriod"/>
            </a:pPr>
            <a:r>
              <a:rPr lang="en-US" dirty="0"/>
              <a:t>Obadiah</a:t>
            </a:r>
          </a:p>
          <a:p>
            <a:pPr marL="576072" indent="-457200">
              <a:buFont typeface="+mj-lt"/>
              <a:buAutoNum type="arabicPeriod"/>
            </a:pPr>
            <a:r>
              <a:rPr lang="en-US" dirty="0"/>
              <a:t>Jonah</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Habakkuk</a:t>
            </a:r>
          </a:p>
          <a:p>
            <a:pPr marL="576072" indent="-457200">
              <a:buFont typeface="+mj-lt"/>
              <a:buAutoNum type="arabicPeriod"/>
            </a:pPr>
            <a:r>
              <a:rPr lang="en-US" dirty="0"/>
              <a:t>Zephaniah</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
        <p:nvSpPr>
          <p:cNvPr id="7" name="Text Placeholder 6"/>
          <p:cNvSpPr>
            <a:spLocks noGrp="1"/>
          </p:cNvSpPr>
          <p:nvPr>
            <p:ph type="body" sz="quarter" idx="3"/>
          </p:nvPr>
        </p:nvSpPr>
        <p:spPr/>
        <p:txBody>
          <a:bodyPr/>
          <a:lstStyle/>
          <a:p>
            <a:r>
              <a:rPr lang="en-US"/>
              <a:t>Chronological order</a:t>
            </a:r>
          </a:p>
        </p:txBody>
      </p:sp>
      <p:sp>
        <p:nvSpPr>
          <p:cNvPr id="8" name="Content Placeholder 7"/>
          <p:cNvSpPr>
            <a:spLocks noGrp="1"/>
          </p:cNvSpPr>
          <p:nvPr>
            <p:ph sz="quarter" idx="4"/>
          </p:nvPr>
        </p:nvSpPr>
        <p:spPr/>
        <p:txBody>
          <a:bodyPr>
            <a:normAutofit fontScale="92500" lnSpcReduction="10000"/>
          </a:bodyPr>
          <a:lstStyle/>
          <a:p>
            <a:pPr marL="576072" indent="-457200">
              <a:buFont typeface="+mj-lt"/>
              <a:buAutoNum type="arabicPeriod"/>
            </a:pPr>
            <a:r>
              <a:rPr lang="en-US" dirty="0"/>
              <a:t>Obadiah</a:t>
            </a:r>
          </a:p>
          <a:p>
            <a:pPr marL="576072" indent="-457200">
              <a:buFont typeface="+mj-lt"/>
              <a:buAutoNum type="arabicPeriod"/>
            </a:pPr>
            <a:r>
              <a:rPr lang="en-US" dirty="0"/>
              <a:t>Joel</a:t>
            </a:r>
          </a:p>
          <a:p>
            <a:pPr marL="576072" indent="-457200">
              <a:buFont typeface="+mj-lt"/>
              <a:buAutoNum type="arabicPeriod"/>
            </a:pPr>
            <a:r>
              <a:rPr lang="en-US" dirty="0"/>
              <a:t>Jonah</a:t>
            </a:r>
          </a:p>
          <a:p>
            <a:pPr marL="576072" indent="-457200">
              <a:buFont typeface="+mj-lt"/>
              <a:buAutoNum type="arabicPeriod"/>
            </a:pPr>
            <a:r>
              <a:rPr lang="en-US" b="1" dirty="0"/>
              <a:t>Amos</a:t>
            </a:r>
          </a:p>
          <a:p>
            <a:pPr marL="576072" indent="-457200">
              <a:buFont typeface="+mj-lt"/>
              <a:buAutoNum type="arabicPeriod"/>
            </a:pPr>
            <a:r>
              <a:rPr lang="en-US" dirty="0"/>
              <a:t>Hosea</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Zephaniah</a:t>
            </a:r>
          </a:p>
          <a:p>
            <a:pPr marL="576072" indent="-457200">
              <a:buFont typeface="+mj-lt"/>
              <a:buAutoNum type="arabicPeriod"/>
            </a:pPr>
            <a:r>
              <a:rPr lang="en-US" dirty="0"/>
              <a:t>Habakkuk</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2728"/>
          </a:xfrm>
        </p:spPr>
        <p:txBody>
          <a:bodyPr>
            <a:normAutofit/>
          </a:bodyPr>
          <a:lstStyle/>
          <a:p>
            <a:pPr algn="ctr"/>
            <a:r>
              <a:rPr lang="en-US" sz="4000"/>
              <a:t>CHRONOLOGY OF PROPHETS</a:t>
            </a:r>
          </a:p>
        </p:txBody>
      </p:sp>
      <p:sp>
        <p:nvSpPr>
          <p:cNvPr id="3" name="Content Placeholder 2"/>
          <p:cNvSpPr>
            <a:spLocks noGrp="1"/>
          </p:cNvSpPr>
          <p:nvPr>
            <p:ph idx="1"/>
          </p:nvPr>
        </p:nvSpPr>
        <p:spPr>
          <a:xfrm>
            <a:off x="457200" y="1447800"/>
            <a:ext cx="8229600" cy="5082809"/>
          </a:xfrm>
        </p:spPr>
        <p:txBody>
          <a:bodyPr/>
          <a:lstStyle/>
          <a:p>
            <a:pPr>
              <a:buNone/>
            </a:pPr>
            <a:r>
              <a:rPr lang="en-US"/>
              <a:t>	    </a:t>
            </a:r>
            <a:r>
              <a:rPr lang="en-US" sz="2400" b="1"/>
              <a:t> </a:t>
            </a:r>
            <a:endParaRPr lang="en-US" sz="1800" b="1"/>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1455420" y="3512820"/>
            <a:ext cx="443484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09004" y="3549396"/>
            <a:ext cx="4431792"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3" idx="0"/>
          </p:cNvCxnSpPr>
          <p:nvPr/>
        </p:nvCxnSpPr>
        <p:spPr>
          <a:xfrm rot="5400000" flipH="1" flipV="1">
            <a:off x="4594342" y="1882661"/>
            <a:ext cx="31519" cy="800100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a:t>           </a:t>
            </a:r>
          </a:p>
        </p:txBody>
      </p:sp>
      <p:sp>
        <p:nvSpPr>
          <p:cNvPr id="144" name="TextBox 143"/>
          <p:cNvSpPr txBox="1"/>
          <p:nvPr/>
        </p:nvSpPr>
        <p:spPr>
          <a:xfrm>
            <a:off x="5486400" y="39624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55" name="TextBox 154"/>
          <p:cNvSpPr txBox="1"/>
          <p:nvPr/>
        </p:nvSpPr>
        <p:spPr>
          <a:xfrm>
            <a:off x="6781800" y="21336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cxnSp>
        <p:nvCxnSpPr>
          <p:cNvPr id="67" name="Straight Connector 66"/>
          <p:cNvCxnSpPr/>
          <p:nvPr/>
        </p:nvCxnSpPr>
        <p:spPr>
          <a:xfrm rot="5400000">
            <a:off x="-152400" y="3505200"/>
            <a:ext cx="44196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1" name="Parallelogram 120"/>
          <p:cNvSpPr/>
          <p:nvPr/>
        </p:nvSpPr>
        <p:spPr>
          <a:xfrm rot="175213">
            <a:off x="3506507" y="1434031"/>
            <a:ext cx="532707" cy="4409475"/>
          </a:xfrm>
          <a:prstGeom prst="parallelogram">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a:t>Assyrian Exile - Israel  722 BC  </a:t>
            </a:r>
          </a:p>
        </p:txBody>
      </p:sp>
      <p:sp>
        <p:nvSpPr>
          <p:cNvPr id="122" name="Parallelogram 121"/>
          <p:cNvSpPr/>
          <p:nvPr/>
        </p:nvSpPr>
        <p:spPr>
          <a:xfrm rot="153179">
            <a:off x="5187147" y="1403804"/>
            <a:ext cx="526083" cy="4422910"/>
          </a:xfrm>
          <a:prstGeom prst="parallelogram">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a:t>Babylonian Exile- Judah 586 </a:t>
            </a:r>
          </a:p>
        </p:txBody>
      </p:sp>
      <p:cxnSp>
        <p:nvCxnSpPr>
          <p:cNvPr id="150" name="Straight Connector 149"/>
          <p:cNvCxnSpPr/>
          <p:nvPr/>
        </p:nvCxnSpPr>
        <p:spPr>
          <a:xfrm>
            <a:off x="762000" y="3505200"/>
            <a:ext cx="27432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0" y="2590800"/>
            <a:ext cx="921418" cy="369332"/>
          </a:xfrm>
          <a:prstGeom prst="rect">
            <a:avLst/>
          </a:prstGeom>
          <a:noFill/>
        </p:spPr>
        <p:txBody>
          <a:bodyPr wrap="square" rtlCol="0">
            <a:spAutoFit/>
          </a:bodyPr>
          <a:lstStyle/>
          <a:p>
            <a:r>
              <a:rPr lang="en-US"/>
              <a:t>Israel</a:t>
            </a:r>
          </a:p>
        </p:txBody>
      </p:sp>
      <p:sp>
        <p:nvSpPr>
          <p:cNvPr id="165" name="TextBox 164"/>
          <p:cNvSpPr txBox="1"/>
          <p:nvPr/>
        </p:nvSpPr>
        <p:spPr>
          <a:xfrm>
            <a:off x="0" y="4191000"/>
            <a:ext cx="980729" cy="369332"/>
          </a:xfrm>
          <a:prstGeom prst="rect">
            <a:avLst/>
          </a:prstGeom>
          <a:noFill/>
        </p:spPr>
        <p:txBody>
          <a:bodyPr wrap="square" rtlCol="0">
            <a:spAutoFit/>
          </a:bodyPr>
          <a:lstStyle/>
          <a:p>
            <a:r>
              <a:rPr lang="en-US"/>
              <a:t>Judah</a:t>
            </a:r>
          </a:p>
        </p:txBody>
      </p:sp>
      <p:sp>
        <p:nvSpPr>
          <p:cNvPr id="166" name="TextBox 165"/>
          <p:cNvSpPr txBox="1"/>
          <p:nvPr/>
        </p:nvSpPr>
        <p:spPr>
          <a:xfrm>
            <a:off x="914400" y="1447800"/>
            <a:ext cx="1371600" cy="646331"/>
          </a:xfrm>
          <a:prstGeom prst="rect">
            <a:avLst/>
          </a:prstGeom>
          <a:noFill/>
        </p:spPr>
        <p:txBody>
          <a:bodyPr wrap="square" rtlCol="0">
            <a:spAutoFit/>
          </a:bodyPr>
          <a:lstStyle/>
          <a:p>
            <a:r>
              <a:rPr lang="en-US" b="1"/>
              <a:t>9</a:t>
            </a:r>
            <a:r>
              <a:rPr lang="en-US" b="1" baseline="30000"/>
              <a:t>th</a:t>
            </a:r>
            <a:r>
              <a:rPr lang="en-US" b="1"/>
              <a:t> Century</a:t>
            </a:r>
          </a:p>
          <a:p>
            <a:r>
              <a:rPr lang="en-US" b="1"/>
              <a:t>  Prophets</a:t>
            </a:r>
          </a:p>
        </p:txBody>
      </p:sp>
      <p:sp>
        <p:nvSpPr>
          <p:cNvPr id="167" name="TextBox 166"/>
          <p:cNvSpPr txBox="1"/>
          <p:nvPr/>
        </p:nvSpPr>
        <p:spPr>
          <a:xfrm>
            <a:off x="2438400" y="1447800"/>
            <a:ext cx="1846413" cy="646331"/>
          </a:xfrm>
          <a:prstGeom prst="rect">
            <a:avLst/>
          </a:prstGeom>
          <a:noFill/>
        </p:spPr>
        <p:txBody>
          <a:bodyPr wrap="square" rtlCol="0">
            <a:spAutoFit/>
          </a:bodyPr>
          <a:lstStyle/>
          <a:p>
            <a:r>
              <a:rPr lang="en-US" b="1"/>
              <a:t>8</a:t>
            </a:r>
            <a:r>
              <a:rPr lang="en-US" b="1" baseline="30000"/>
              <a:t>th</a:t>
            </a:r>
            <a:r>
              <a:rPr lang="en-US" b="1"/>
              <a:t> Century</a:t>
            </a:r>
          </a:p>
          <a:p>
            <a:r>
              <a:rPr lang="en-US" b="1"/>
              <a:t>  Prophets</a:t>
            </a:r>
          </a:p>
        </p:txBody>
      </p:sp>
      <p:sp>
        <p:nvSpPr>
          <p:cNvPr id="168" name="TextBox 167"/>
          <p:cNvSpPr txBox="1"/>
          <p:nvPr/>
        </p:nvSpPr>
        <p:spPr>
          <a:xfrm>
            <a:off x="4114800" y="1447800"/>
            <a:ext cx="1600200" cy="923330"/>
          </a:xfrm>
          <a:prstGeom prst="rect">
            <a:avLst/>
          </a:prstGeom>
          <a:noFill/>
        </p:spPr>
        <p:txBody>
          <a:bodyPr wrap="square" rtlCol="0">
            <a:spAutoFit/>
          </a:bodyPr>
          <a:lstStyle/>
          <a:p>
            <a:r>
              <a:rPr lang="en-US" b="1"/>
              <a:t> 7</a:t>
            </a:r>
            <a:r>
              <a:rPr lang="en-US" b="1" baseline="30000"/>
              <a:t>th</a:t>
            </a:r>
            <a:r>
              <a:rPr lang="en-US" b="1"/>
              <a:t> and 6</a:t>
            </a:r>
            <a:r>
              <a:rPr lang="en-US" b="1" baseline="30000"/>
              <a:t>TH</a:t>
            </a:r>
            <a:r>
              <a:rPr lang="en-US" b="1"/>
              <a:t> </a:t>
            </a:r>
          </a:p>
          <a:p>
            <a:r>
              <a:rPr lang="en-US" b="1"/>
              <a:t>    Century</a:t>
            </a:r>
          </a:p>
          <a:p>
            <a:r>
              <a:rPr lang="en-US" b="1"/>
              <a:t>   Prophets</a:t>
            </a:r>
          </a:p>
        </p:txBody>
      </p:sp>
      <p:sp>
        <p:nvSpPr>
          <p:cNvPr id="169" name="TextBox 168"/>
          <p:cNvSpPr txBox="1"/>
          <p:nvPr/>
        </p:nvSpPr>
        <p:spPr>
          <a:xfrm>
            <a:off x="5791201" y="1447800"/>
            <a:ext cx="1600200" cy="646331"/>
          </a:xfrm>
          <a:prstGeom prst="rect">
            <a:avLst/>
          </a:prstGeom>
          <a:noFill/>
        </p:spPr>
        <p:txBody>
          <a:bodyPr wrap="square" rtlCol="0">
            <a:spAutoFit/>
          </a:bodyPr>
          <a:lstStyle/>
          <a:p>
            <a:r>
              <a:rPr lang="en-US" b="1"/>
              <a:t>      Exilic </a:t>
            </a:r>
          </a:p>
          <a:p>
            <a:r>
              <a:rPr lang="en-US" b="1"/>
              <a:t>   Prophets</a:t>
            </a:r>
          </a:p>
        </p:txBody>
      </p:sp>
      <p:sp>
        <p:nvSpPr>
          <p:cNvPr id="170" name="TextBox 169"/>
          <p:cNvSpPr txBox="1"/>
          <p:nvPr/>
        </p:nvSpPr>
        <p:spPr>
          <a:xfrm>
            <a:off x="838200" y="4038600"/>
            <a:ext cx="1461001" cy="923330"/>
          </a:xfrm>
          <a:prstGeom prst="rect">
            <a:avLst/>
          </a:prstGeom>
          <a:noFill/>
        </p:spPr>
        <p:txBody>
          <a:bodyPr wrap="square" rtlCol="0">
            <a:spAutoFit/>
          </a:bodyPr>
          <a:lstStyle/>
          <a:p>
            <a:r>
              <a:rPr lang="en-US"/>
              <a:t>Obadiah</a:t>
            </a:r>
          </a:p>
          <a:p>
            <a:endParaRPr lang="en-US"/>
          </a:p>
          <a:p>
            <a:r>
              <a:rPr lang="en-US"/>
              <a:t>    Joel</a:t>
            </a:r>
          </a:p>
        </p:txBody>
      </p:sp>
      <p:cxnSp>
        <p:nvCxnSpPr>
          <p:cNvPr id="172" name="Straight Connector 171"/>
          <p:cNvCxnSpPr/>
          <p:nvPr/>
        </p:nvCxnSpPr>
        <p:spPr>
          <a:xfrm>
            <a:off x="990600" y="44958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2362200" y="2362200"/>
            <a:ext cx="1469989" cy="923330"/>
          </a:xfrm>
          <a:prstGeom prst="rect">
            <a:avLst/>
          </a:prstGeom>
          <a:noFill/>
        </p:spPr>
        <p:txBody>
          <a:bodyPr wrap="square" rtlCol="0">
            <a:spAutoFit/>
          </a:bodyPr>
          <a:lstStyle/>
          <a:p>
            <a:r>
              <a:rPr lang="en-US" dirty="0"/>
              <a:t>Jonah</a:t>
            </a:r>
          </a:p>
          <a:p>
            <a:r>
              <a:rPr lang="en-US" b="1" dirty="0"/>
              <a:t>Amos</a:t>
            </a:r>
          </a:p>
          <a:p>
            <a:r>
              <a:rPr lang="en-US" dirty="0"/>
              <a:t>Hosea</a:t>
            </a:r>
          </a:p>
        </p:txBody>
      </p:sp>
      <p:cxnSp>
        <p:nvCxnSpPr>
          <p:cNvPr id="182" name="Straight Connector 181"/>
          <p:cNvCxnSpPr/>
          <p:nvPr/>
        </p:nvCxnSpPr>
        <p:spPr>
          <a:xfrm>
            <a:off x="2514600" y="26670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2514600" y="2971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514600" y="327660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3962400" y="3886200"/>
            <a:ext cx="1967779" cy="1200329"/>
          </a:xfrm>
          <a:prstGeom prst="rect">
            <a:avLst/>
          </a:prstGeom>
          <a:noFill/>
        </p:spPr>
        <p:txBody>
          <a:bodyPr wrap="square" rtlCol="0">
            <a:spAutoFit/>
          </a:bodyPr>
          <a:lstStyle/>
          <a:p>
            <a:r>
              <a:rPr lang="en-US"/>
              <a:t>Nahum</a:t>
            </a:r>
          </a:p>
          <a:p>
            <a:r>
              <a:rPr lang="en-US"/>
              <a:t>Zephaniah</a:t>
            </a:r>
          </a:p>
          <a:p>
            <a:r>
              <a:rPr lang="en-US"/>
              <a:t>Habakkuk</a:t>
            </a:r>
          </a:p>
          <a:p>
            <a:r>
              <a:rPr lang="en-US"/>
              <a:t>Jeremiah</a:t>
            </a:r>
          </a:p>
        </p:txBody>
      </p:sp>
      <p:cxnSp>
        <p:nvCxnSpPr>
          <p:cNvPr id="195" name="Straight Connector 194"/>
          <p:cNvCxnSpPr/>
          <p:nvPr/>
        </p:nvCxnSpPr>
        <p:spPr>
          <a:xfrm>
            <a:off x="4114800" y="4191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114800" y="4495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38600" y="47244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4114800" y="50292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5791200" y="2514600"/>
            <a:ext cx="1219201" cy="646331"/>
          </a:xfrm>
          <a:prstGeom prst="rect">
            <a:avLst/>
          </a:prstGeom>
          <a:noFill/>
        </p:spPr>
        <p:txBody>
          <a:bodyPr wrap="square" rtlCol="0">
            <a:spAutoFit/>
          </a:bodyPr>
          <a:lstStyle/>
          <a:p>
            <a:r>
              <a:rPr lang="en-US"/>
              <a:t>    Daniel</a:t>
            </a:r>
          </a:p>
          <a:p>
            <a:r>
              <a:rPr lang="en-US"/>
              <a:t>    Ezekiel</a:t>
            </a:r>
          </a:p>
        </p:txBody>
      </p:sp>
      <p:cxnSp>
        <p:nvCxnSpPr>
          <p:cNvPr id="211" name="Straight Connector 210"/>
          <p:cNvCxnSpPr/>
          <p:nvPr/>
        </p:nvCxnSpPr>
        <p:spPr>
          <a:xfrm flipV="1">
            <a:off x="6019800" y="2819400"/>
            <a:ext cx="685800" cy="18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4985004" y="3549396"/>
            <a:ext cx="4355592"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391400" y="1447800"/>
            <a:ext cx="1368143" cy="646331"/>
          </a:xfrm>
          <a:prstGeom prst="rect">
            <a:avLst/>
          </a:prstGeom>
          <a:noFill/>
        </p:spPr>
        <p:txBody>
          <a:bodyPr wrap="square" rtlCol="0">
            <a:spAutoFit/>
          </a:bodyPr>
          <a:lstStyle/>
          <a:p>
            <a:r>
              <a:rPr lang="en-US" b="1"/>
              <a:t>Postexilic</a:t>
            </a:r>
          </a:p>
          <a:p>
            <a:r>
              <a:rPr lang="en-US" b="1"/>
              <a:t>Prophets</a:t>
            </a:r>
          </a:p>
        </p:txBody>
      </p:sp>
      <p:sp>
        <p:nvSpPr>
          <p:cNvPr id="236" name="TextBox 235"/>
          <p:cNvSpPr txBox="1"/>
          <p:nvPr/>
        </p:nvSpPr>
        <p:spPr>
          <a:xfrm>
            <a:off x="7391400" y="2438400"/>
            <a:ext cx="1292456" cy="923330"/>
          </a:xfrm>
          <a:prstGeom prst="rect">
            <a:avLst/>
          </a:prstGeom>
          <a:noFill/>
        </p:spPr>
        <p:txBody>
          <a:bodyPr wrap="square" rtlCol="0">
            <a:spAutoFit/>
          </a:bodyPr>
          <a:lstStyle/>
          <a:p>
            <a:r>
              <a:rPr lang="en-US"/>
              <a:t>  Haggai</a:t>
            </a:r>
          </a:p>
          <a:p>
            <a:r>
              <a:rPr lang="en-US"/>
              <a:t>Zechariah</a:t>
            </a:r>
          </a:p>
          <a:p>
            <a:r>
              <a:rPr lang="en-US"/>
              <a:t>  Malachi</a:t>
            </a:r>
          </a:p>
        </p:txBody>
      </p:sp>
      <p:cxnSp>
        <p:nvCxnSpPr>
          <p:cNvPr id="238" name="Straight Connector 237"/>
          <p:cNvCxnSpPr/>
          <p:nvPr/>
        </p:nvCxnSpPr>
        <p:spPr>
          <a:xfrm>
            <a:off x="7620000" y="2743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7467600" y="3048000"/>
            <a:ext cx="99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C1BD02-8F9F-6944-AD29-76B2C466EBBF}"/>
              </a:ext>
            </a:extLst>
          </p:cNvPr>
          <p:cNvSpPr txBox="1"/>
          <p:nvPr/>
        </p:nvSpPr>
        <p:spPr>
          <a:xfrm>
            <a:off x="1714500" y="1519996"/>
            <a:ext cx="2971800" cy="523220"/>
          </a:xfrm>
          <a:prstGeom prst="rect">
            <a:avLst/>
          </a:prstGeom>
          <a:solidFill>
            <a:schemeClr val="bg2"/>
          </a:solidFill>
          <a:ln w="38100">
            <a:solidFill>
              <a:schemeClr val="tx1"/>
            </a:solidFill>
          </a:ln>
        </p:spPr>
        <p:txBody>
          <a:bodyPr wrap="square" rtlCol="0">
            <a:spAutoFit/>
          </a:bodyPr>
          <a:lstStyle/>
          <a:p>
            <a:pPr algn="ctr"/>
            <a:r>
              <a:rPr lang="en-US" sz="2800" b="1"/>
              <a:t>Nineveh</a:t>
            </a:r>
          </a:p>
        </p:txBody>
      </p:sp>
      <p:cxnSp>
        <p:nvCxnSpPr>
          <p:cNvPr id="6" name="Straight Arrow Connector 5">
            <a:extLst>
              <a:ext uri="{FF2B5EF4-FFF2-40B4-BE49-F238E27FC236}">
                <a16:creationId xmlns:a16="http://schemas.microsoft.com/office/drawing/2014/main" id="{D10F6D36-B359-F84E-8A6A-9F8A440747E7}"/>
              </a:ext>
            </a:extLst>
          </p:cNvPr>
          <p:cNvCxnSpPr>
            <a:cxnSpLocks/>
          </p:cNvCxnSpPr>
          <p:nvPr/>
        </p:nvCxnSpPr>
        <p:spPr>
          <a:xfrm>
            <a:off x="3060569" y="2295204"/>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8A0712F6-2AAE-5E4A-9574-F171C86A40E9}"/>
              </a:ext>
            </a:extLst>
          </p:cNvPr>
          <p:cNvSpPr/>
          <p:nvPr/>
        </p:nvSpPr>
        <p:spPr>
          <a:xfrm rot="10800000">
            <a:off x="1918894" y="2420764"/>
            <a:ext cx="864448" cy="65031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75306A3F-57F8-E24A-9BAD-37A423FB76F0}"/>
              </a:ext>
            </a:extLst>
          </p:cNvPr>
          <p:cNvCxnSpPr>
            <a:cxnSpLocks/>
          </p:cNvCxnSpPr>
          <p:nvPr/>
        </p:nvCxnSpPr>
        <p:spPr>
          <a:xfrm>
            <a:off x="4454721"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EA965C-B60B-DB41-BD66-4FB5D1649D38}"/>
              </a:ext>
            </a:extLst>
          </p:cNvPr>
          <p:cNvCxnSpPr>
            <a:cxnSpLocks/>
          </p:cNvCxnSpPr>
          <p:nvPr/>
        </p:nvCxnSpPr>
        <p:spPr>
          <a:xfrm flipV="1">
            <a:off x="6712901" y="4424864"/>
            <a:ext cx="0" cy="11886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eft Brace 12">
            <a:extLst>
              <a:ext uri="{FF2B5EF4-FFF2-40B4-BE49-F238E27FC236}">
                <a16:creationId xmlns:a16="http://schemas.microsoft.com/office/drawing/2014/main" id="{A617C34D-9A90-1148-87A2-CB8EC7FD9F21}"/>
              </a:ext>
            </a:extLst>
          </p:cNvPr>
          <p:cNvSpPr/>
          <p:nvPr/>
        </p:nvSpPr>
        <p:spPr>
          <a:xfrm>
            <a:off x="3083639" y="2367563"/>
            <a:ext cx="561887" cy="67490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79403D1F-5B0E-084E-951B-33804E8457B4}"/>
              </a:ext>
            </a:extLst>
          </p:cNvPr>
          <p:cNvSpPr txBox="1"/>
          <p:nvPr/>
        </p:nvSpPr>
        <p:spPr>
          <a:xfrm>
            <a:off x="1022239" y="3180308"/>
            <a:ext cx="2893118" cy="523220"/>
          </a:xfrm>
          <a:prstGeom prst="rect">
            <a:avLst/>
          </a:prstGeom>
          <a:solidFill>
            <a:schemeClr val="bg2"/>
          </a:solidFill>
          <a:ln w="38100">
            <a:solidFill>
              <a:schemeClr val="tx1"/>
            </a:solidFill>
          </a:ln>
        </p:spPr>
        <p:txBody>
          <a:bodyPr wrap="square" rtlCol="0">
            <a:spAutoFit/>
          </a:bodyPr>
          <a:lstStyle/>
          <a:p>
            <a:pPr algn="ctr"/>
            <a:r>
              <a:rPr lang="en-US" sz="2800" b="1"/>
              <a:t>Israel</a:t>
            </a:r>
          </a:p>
        </p:txBody>
      </p:sp>
      <p:sp>
        <p:nvSpPr>
          <p:cNvPr id="15" name="TextBox 14">
            <a:extLst>
              <a:ext uri="{FF2B5EF4-FFF2-40B4-BE49-F238E27FC236}">
                <a16:creationId xmlns:a16="http://schemas.microsoft.com/office/drawing/2014/main" id="{8E5D5A2B-EA1C-1147-AD04-051D7BEF4D9A}"/>
              </a:ext>
            </a:extLst>
          </p:cNvPr>
          <p:cNvSpPr txBox="1"/>
          <p:nvPr/>
        </p:nvSpPr>
        <p:spPr>
          <a:xfrm>
            <a:off x="1022239" y="3955516"/>
            <a:ext cx="7885307" cy="523220"/>
          </a:xfrm>
          <a:prstGeom prst="rect">
            <a:avLst/>
          </a:prstGeom>
          <a:solidFill>
            <a:schemeClr val="bg2"/>
          </a:solidFill>
          <a:ln w="38100">
            <a:solidFill>
              <a:schemeClr val="tx1"/>
            </a:solidFill>
          </a:ln>
        </p:spPr>
        <p:txBody>
          <a:bodyPr wrap="square" rtlCol="0">
            <a:spAutoFit/>
          </a:bodyPr>
          <a:lstStyle/>
          <a:p>
            <a:r>
              <a:rPr lang="en-US" sz="2800" b="1"/>
              <a:t>     Judah	                                     Exile       Return</a:t>
            </a:r>
          </a:p>
        </p:txBody>
      </p:sp>
      <p:cxnSp>
        <p:nvCxnSpPr>
          <p:cNvPr id="17" name="Straight Connector 16">
            <a:extLst>
              <a:ext uri="{FF2B5EF4-FFF2-40B4-BE49-F238E27FC236}">
                <a16:creationId xmlns:a16="http://schemas.microsoft.com/office/drawing/2014/main" id="{A0EC93BE-790A-4846-858D-22EE7D7FAEA1}"/>
              </a:ext>
            </a:extLst>
          </p:cNvPr>
          <p:cNvCxnSpPr>
            <a:cxnSpLocks/>
          </p:cNvCxnSpPr>
          <p:nvPr/>
        </p:nvCxnSpPr>
        <p:spPr>
          <a:xfrm>
            <a:off x="3200400" y="4424690"/>
            <a:ext cx="0" cy="360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C0BF6B-AED7-8E4C-B157-56434A9600F2}"/>
              </a:ext>
            </a:extLst>
          </p:cNvPr>
          <p:cNvCxnSpPr>
            <a:cxnSpLocks/>
          </p:cNvCxnSpPr>
          <p:nvPr/>
        </p:nvCxnSpPr>
        <p:spPr>
          <a:xfrm flipV="1">
            <a:off x="8021456" y="4377344"/>
            <a:ext cx="0" cy="12361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79828966-6BB9-6741-A8DD-D681E02BE80F}"/>
              </a:ext>
            </a:extLst>
          </p:cNvPr>
          <p:cNvSpPr/>
          <p:nvPr/>
        </p:nvSpPr>
        <p:spPr>
          <a:xfrm rot="10800000">
            <a:off x="1022239" y="6202694"/>
            <a:ext cx="281280" cy="523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9921C70F-42BB-C245-8CD2-131FAD553D5A}"/>
              </a:ext>
            </a:extLst>
          </p:cNvPr>
          <p:cNvSpPr txBox="1"/>
          <p:nvPr/>
        </p:nvSpPr>
        <p:spPr>
          <a:xfrm>
            <a:off x="8211431" y="4702128"/>
            <a:ext cx="958913" cy="646331"/>
          </a:xfrm>
          <a:prstGeom prst="rect">
            <a:avLst/>
          </a:prstGeom>
          <a:noFill/>
          <a:ln>
            <a:solidFill>
              <a:schemeClr val="tx1"/>
            </a:solidFill>
          </a:ln>
        </p:spPr>
        <p:txBody>
          <a:bodyPr wrap="square" rtlCol="0">
            <a:spAutoFit/>
          </a:bodyPr>
          <a:lstStyle/>
          <a:p>
            <a:pPr algn="ctr"/>
            <a:r>
              <a:rPr lang="en-US" b="1" dirty="0"/>
              <a:t>Malachi</a:t>
            </a:r>
          </a:p>
          <a:p>
            <a:pPr algn="ctr"/>
            <a:r>
              <a:rPr lang="en-US" b="1" dirty="0"/>
              <a:t>445 BC</a:t>
            </a:r>
          </a:p>
        </p:txBody>
      </p:sp>
      <p:cxnSp>
        <p:nvCxnSpPr>
          <p:cNvPr id="29" name="Straight Arrow Connector 28">
            <a:extLst>
              <a:ext uri="{FF2B5EF4-FFF2-40B4-BE49-F238E27FC236}">
                <a16:creationId xmlns:a16="http://schemas.microsoft.com/office/drawing/2014/main" id="{574A21A3-090D-3540-82DF-F4DB5DA14CDF}"/>
              </a:ext>
            </a:extLst>
          </p:cNvPr>
          <p:cNvCxnSpPr>
            <a:cxnSpLocks/>
          </p:cNvCxnSpPr>
          <p:nvPr/>
        </p:nvCxnSpPr>
        <p:spPr>
          <a:xfrm flipH="1">
            <a:off x="2808405" y="2295204"/>
            <a:ext cx="8412" cy="900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683A581F-3920-9342-8D43-A0C4A5663119}"/>
              </a:ext>
            </a:extLst>
          </p:cNvPr>
          <p:cNvSpPr/>
          <p:nvPr/>
        </p:nvSpPr>
        <p:spPr>
          <a:xfrm>
            <a:off x="6712901" y="4550027"/>
            <a:ext cx="466444" cy="9803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0A108C64-5E84-9A49-8030-58F96E7D2EAD}"/>
              </a:ext>
            </a:extLst>
          </p:cNvPr>
          <p:cNvSpPr txBox="1"/>
          <p:nvPr/>
        </p:nvSpPr>
        <p:spPr>
          <a:xfrm>
            <a:off x="6924017" y="4633653"/>
            <a:ext cx="1178529" cy="877163"/>
          </a:xfrm>
          <a:prstGeom prst="rect">
            <a:avLst/>
          </a:prstGeom>
          <a:noFill/>
          <a:ln>
            <a:solidFill>
              <a:schemeClr val="tx1"/>
            </a:solidFill>
          </a:ln>
        </p:spPr>
        <p:txBody>
          <a:bodyPr wrap="square" rtlCol="0">
            <a:spAutoFit/>
          </a:bodyPr>
          <a:lstStyle/>
          <a:p>
            <a:pPr algn="ctr"/>
            <a:r>
              <a:rPr lang="en-US" sz="1700" b="1" dirty="0"/>
              <a:t>Haggai</a:t>
            </a:r>
          </a:p>
          <a:p>
            <a:pPr algn="ctr"/>
            <a:r>
              <a:rPr lang="en-US" sz="1700" b="1" dirty="0"/>
              <a:t>Zechariah</a:t>
            </a:r>
          </a:p>
          <a:p>
            <a:pPr algn="ctr"/>
            <a:r>
              <a:rPr lang="en-US" sz="1700" b="1" dirty="0"/>
              <a:t>520 BC</a:t>
            </a:r>
          </a:p>
        </p:txBody>
      </p:sp>
      <p:cxnSp>
        <p:nvCxnSpPr>
          <p:cNvPr id="42" name="Straight Connector 41">
            <a:extLst>
              <a:ext uri="{FF2B5EF4-FFF2-40B4-BE49-F238E27FC236}">
                <a16:creationId xmlns:a16="http://schemas.microsoft.com/office/drawing/2014/main" id="{CE6B689E-22AC-1A48-82FC-CD50C28F4449}"/>
              </a:ext>
            </a:extLst>
          </p:cNvPr>
          <p:cNvCxnSpPr>
            <a:cxnSpLocks/>
          </p:cNvCxnSpPr>
          <p:nvPr/>
        </p:nvCxnSpPr>
        <p:spPr>
          <a:xfrm>
            <a:off x="6629400" y="3955516"/>
            <a:ext cx="0" cy="4560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825DF53-E3C9-CE4C-A998-7FABFF6E0CE1}"/>
              </a:ext>
            </a:extLst>
          </p:cNvPr>
          <p:cNvCxnSpPr>
            <a:cxnSpLocks/>
          </p:cNvCxnSpPr>
          <p:nvPr/>
        </p:nvCxnSpPr>
        <p:spPr>
          <a:xfrm>
            <a:off x="5489630" y="3955516"/>
            <a:ext cx="0" cy="4691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E632783-BA3E-F84B-95BE-E7F8238A83B6}"/>
              </a:ext>
            </a:extLst>
          </p:cNvPr>
          <p:cNvSpPr txBox="1"/>
          <p:nvPr/>
        </p:nvSpPr>
        <p:spPr>
          <a:xfrm>
            <a:off x="5551558" y="3631169"/>
            <a:ext cx="878767" cy="369332"/>
          </a:xfrm>
          <a:prstGeom prst="rect">
            <a:avLst/>
          </a:prstGeom>
          <a:noFill/>
        </p:spPr>
        <p:txBody>
          <a:bodyPr wrap="none" rtlCol="0">
            <a:spAutoFit/>
          </a:bodyPr>
          <a:lstStyle/>
          <a:p>
            <a:r>
              <a:rPr lang="en-US" b="1"/>
              <a:t>586 BC</a:t>
            </a:r>
          </a:p>
        </p:txBody>
      </p:sp>
      <p:sp>
        <p:nvSpPr>
          <p:cNvPr id="48" name="TextBox 47">
            <a:extLst>
              <a:ext uri="{FF2B5EF4-FFF2-40B4-BE49-F238E27FC236}">
                <a16:creationId xmlns:a16="http://schemas.microsoft.com/office/drawing/2014/main" id="{7A7AB6E2-454E-174C-B576-D7A3C7DCF4B8}"/>
              </a:ext>
            </a:extLst>
          </p:cNvPr>
          <p:cNvSpPr txBox="1"/>
          <p:nvPr/>
        </p:nvSpPr>
        <p:spPr>
          <a:xfrm>
            <a:off x="7179345" y="3601503"/>
            <a:ext cx="862737" cy="369332"/>
          </a:xfrm>
          <a:prstGeom prst="rect">
            <a:avLst/>
          </a:prstGeom>
          <a:noFill/>
        </p:spPr>
        <p:txBody>
          <a:bodyPr wrap="none" rtlCol="0">
            <a:spAutoFit/>
          </a:bodyPr>
          <a:lstStyle/>
          <a:p>
            <a:r>
              <a:rPr lang="en-US" b="1"/>
              <a:t>536 BC</a:t>
            </a:r>
          </a:p>
        </p:txBody>
      </p:sp>
      <p:sp>
        <p:nvSpPr>
          <p:cNvPr id="52" name="TextBox 51">
            <a:extLst>
              <a:ext uri="{FF2B5EF4-FFF2-40B4-BE49-F238E27FC236}">
                <a16:creationId xmlns:a16="http://schemas.microsoft.com/office/drawing/2014/main" id="{4773B176-53E3-CA45-A654-A07AC166EA0E}"/>
              </a:ext>
            </a:extLst>
          </p:cNvPr>
          <p:cNvSpPr txBox="1"/>
          <p:nvPr/>
        </p:nvSpPr>
        <p:spPr>
          <a:xfrm>
            <a:off x="4657949" y="803300"/>
            <a:ext cx="923651" cy="646331"/>
          </a:xfrm>
          <a:prstGeom prst="rect">
            <a:avLst/>
          </a:prstGeom>
          <a:noFill/>
        </p:spPr>
        <p:txBody>
          <a:bodyPr wrap="none" rtlCol="0">
            <a:spAutoFit/>
          </a:bodyPr>
          <a:lstStyle/>
          <a:p>
            <a:pPr algn="ctr"/>
            <a:r>
              <a:rPr lang="en-US" b="1"/>
              <a:t>Nahum</a:t>
            </a:r>
          </a:p>
          <a:p>
            <a:pPr algn="ctr"/>
            <a:r>
              <a:rPr lang="en-US" b="1"/>
              <a:t>630 BC</a:t>
            </a:r>
          </a:p>
        </p:txBody>
      </p:sp>
      <p:cxnSp>
        <p:nvCxnSpPr>
          <p:cNvPr id="53" name="Straight Arrow Connector 52">
            <a:extLst>
              <a:ext uri="{FF2B5EF4-FFF2-40B4-BE49-F238E27FC236}">
                <a16:creationId xmlns:a16="http://schemas.microsoft.com/office/drawing/2014/main" id="{8D45584A-E3D7-E640-B227-A3E1BF91B3C8}"/>
              </a:ext>
            </a:extLst>
          </p:cNvPr>
          <p:cNvCxnSpPr>
            <a:cxnSpLocks/>
          </p:cNvCxnSpPr>
          <p:nvPr/>
        </p:nvCxnSpPr>
        <p:spPr>
          <a:xfrm flipH="1" flipV="1">
            <a:off x="4481500" y="4452982"/>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Left Brace 54">
            <a:extLst>
              <a:ext uri="{FF2B5EF4-FFF2-40B4-BE49-F238E27FC236}">
                <a16:creationId xmlns:a16="http://schemas.microsoft.com/office/drawing/2014/main" id="{E4326D61-4AEA-AB44-ADC3-AB9DAE7FBD12}"/>
              </a:ext>
            </a:extLst>
          </p:cNvPr>
          <p:cNvSpPr/>
          <p:nvPr/>
        </p:nvSpPr>
        <p:spPr>
          <a:xfrm rot="10800000">
            <a:off x="3961388" y="4616576"/>
            <a:ext cx="533394" cy="864218"/>
          </a:xfrm>
          <a:prstGeom prst="leftBrace">
            <a:avLst>
              <a:gd name="adj1" fmla="val 8333"/>
              <a:gd name="adj2" fmla="val 4846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AEA4102E-8384-884C-A328-E47216806115}"/>
              </a:ext>
            </a:extLst>
          </p:cNvPr>
          <p:cNvSpPr txBox="1"/>
          <p:nvPr/>
        </p:nvSpPr>
        <p:spPr>
          <a:xfrm>
            <a:off x="3060569" y="4680562"/>
            <a:ext cx="1252266" cy="646331"/>
          </a:xfrm>
          <a:prstGeom prst="rect">
            <a:avLst/>
          </a:prstGeom>
          <a:noFill/>
        </p:spPr>
        <p:txBody>
          <a:bodyPr wrap="square" rtlCol="0">
            <a:spAutoFit/>
          </a:bodyPr>
          <a:lstStyle/>
          <a:p>
            <a:r>
              <a:rPr lang="en-US" b="1" dirty="0"/>
              <a:t>Zephaniah</a:t>
            </a:r>
          </a:p>
          <a:p>
            <a:pPr algn="ctr"/>
            <a:r>
              <a:rPr lang="en-US" b="1" dirty="0"/>
              <a:t>630 BC</a:t>
            </a:r>
          </a:p>
        </p:txBody>
      </p:sp>
      <p:sp>
        <p:nvSpPr>
          <p:cNvPr id="58" name="Left Brace 57">
            <a:extLst>
              <a:ext uri="{FF2B5EF4-FFF2-40B4-BE49-F238E27FC236}">
                <a16:creationId xmlns:a16="http://schemas.microsoft.com/office/drawing/2014/main" id="{0D942037-DD2F-7949-927C-82DA357EBE16}"/>
              </a:ext>
            </a:extLst>
          </p:cNvPr>
          <p:cNvSpPr/>
          <p:nvPr/>
        </p:nvSpPr>
        <p:spPr>
          <a:xfrm>
            <a:off x="4842531" y="4648823"/>
            <a:ext cx="616980" cy="864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7C499EC4-5BC3-784A-B483-B322A0C562E6}"/>
              </a:ext>
            </a:extLst>
          </p:cNvPr>
          <p:cNvSpPr txBox="1"/>
          <p:nvPr/>
        </p:nvSpPr>
        <p:spPr>
          <a:xfrm>
            <a:off x="5090201" y="4730724"/>
            <a:ext cx="1386832" cy="646331"/>
          </a:xfrm>
          <a:prstGeom prst="rect">
            <a:avLst/>
          </a:prstGeom>
          <a:noFill/>
        </p:spPr>
        <p:txBody>
          <a:bodyPr wrap="square" rtlCol="0">
            <a:spAutoFit/>
          </a:bodyPr>
          <a:lstStyle/>
          <a:p>
            <a:pPr algn="ctr"/>
            <a:r>
              <a:rPr lang="en-US" b="1" dirty="0"/>
              <a:t>Habakkuk</a:t>
            </a:r>
          </a:p>
          <a:p>
            <a:pPr algn="ctr"/>
            <a:r>
              <a:rPr lang="en-US" b="1" dirty="0"/>
              <a:t>612 BC</a:t>
            </a:r>
          </a:p>
        </p:txBody>
      </p:sp>
      <p:sp>
        <p:nvSpPr>
          <p:cNvPr id="60" name="TextBox 59">
            <a:extLst>
              <a:ext uri="{FF2B5EF4-FFF2-40B4-BE49-F238E27FC236}">
                <a16:creationId xmlns:a16="http://schemas.microsoft.com/office/drawing/2014/main" id="{CF2BDA18-7A3D-2242-A132-3108951DD28C}"/>
              </a:ext>
            </a:extLst>
          </p:cNvPr>
          <p:cNvSpPr txBox="1"/>
          <p:nvPr/>
        </p:nvSpPr>
        <p:spPr>
          <a:xfrm>
            <a:off x="1893657" y="4736931"/>
            <a:ext cx="848309" cy="646331"/>
          </a:xfrm>
          <a:prstGeom prst="rect">
            <a:avLst/>
          </a:prstGeom>
          <a:noFill/>
        </p:spPr>
        <p:txBody>
          <a:bodyPr wrap="none" rtlCol="0">
            <a:spAutoFit/>
          </a:bodyPr>
          <a:lstStyle/>
          <a:p>
            <a:r>
              <a:rPr lang="en-US" b="1"/>
              <a:t>Micah</a:t>
            </a:r>
          </a:p>
          <a:p>
            <a:r>
              <a:rPr lang="en-US" b="1"/>
              <a:t>735 BC</a:t>
            </a:r>
          </a:p>
        </p:txBody>
      </p:sp>
      <p:sp>
        <p:nvSpPr>
          <p:cNvPr id="61" name="Left Brace 60">
            <a:extLst>
              <a:ext uri="{FF2B5EF4-FFF2-40B4-BE49-F238E27FC236}">
                <a16:creationId xmlns:a16="http://schemas.microsoft.com/office/drawing/2014/main" id="{62F2AE3E-C0FB-8F41-A05C-16B21E366DF5}"/>
              </a:ext>
            </a:extLst>
          </p:cNvPr>
          <p:cNvSpPr/>
          <p:nvPr/>
        </p:nvSpPr>
        <p:spPr>
          <a:xfrm rot="10800000">
            <a:off x="2524610" y="4670267"/>
            <a:ext cx="559030" cy="821331"/>
          </a:xfrm>
          <a:prstGeom prst="leftBrace">
            <a:avLst>
              <a:gd name="adj1" fmla="val 1544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24BA43F0-B6FE-D945-9A6C-0741B8A5DA60}"/>
              </a:ext>
            </a:extLst>
          </p:cNvPr>
          <p:cNvCxnSpPr>
            <a:cxnSpLocks/>
          </p:cNvCxnSpPr>
          <p:nvPr/>
        </p:nvCxnSpPr>
        <p:spPr>
          <a:xfrm flipH="1" flipV="1">
            <a:off x="3115355" y="4426825"/>
            <a:ext cx="7842" cy="1053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31CAC5-B60B-8E46-8599-6A3AC9D3D17A}"/>
              </a:ext>
            </a:extLst>
          </p:cNvPr>
          <p:cNvCxnSpPr>
            <a:cxnSpLocks/>
          </p:cNvCxnSpPr>
          <p:nvPr/>
        </p:nvCxnSpPr>
        <p:spPr>
          <a:xfrm flipV="1">
            <a:off x="1633459" y="4452982"/>
            <a:ext cx="0" cy="1076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C41145-FE67-9747-8510-2BCEA4F748F6}"/>
              </a:ext>
            </a:extLst>
          </p:cNvPr>
          <p:cNvCxnSpPr>
            <a:cxnSpLocks/>
          </p:cNvCxnSpPr>
          <p:nvPr/>
        </p:nvCxnSpPr>
        <p:spPr>
          <a:xfrm flipH="1" flipV="1">
            <a:off x="4432161" y="2068353"/>
            <a:ext cx="40694" cy="1957528"/>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4DD3872-0B1E-EF4C-98C8-DF7E721AD41F}"/>
              </a:ext>
            </a:extLst>
          </p:cNvPr>
          <p:cNvSpPr txBox="1"/>
          <p:nvPr/>
        </p:nvSpPr>
        <p:spPr>
          <a:xfrm>
            <a:off x="494228" y="4736931"/>
            <a:ext cx="870752" cy="646331"/>
          </a:xfrm>
          <a:prstGeom prst="rect">
            <a:avLst/>
          </a:prstGeom>
          <a:noFill/>
        </p:spPr>
        <p:txBody>
          <a:bodyPr wrap="none" rtlCol="0">
            <a:spAutoFit/>
          </a:bodyPr>
          <a:lstStyle/>
          <a:p>
            <a:pPr algn="ctr"/>
            <a:r>
              <a:rPr lang="en-US" b="1" dirty="0"/>
              <a:t>Joel</a:t>
            </a:r>
          </a:p>
          <a:p>
            <a:pPr algn="ctr"/>
            <a:r>
              <a:rPr lang="en-US" b="1" dirty="0"/>
              <a:t>830 BC</a:t>
            </a:r>
          </a:p>
        </p:txBody>
      </p:sp>
      <p:sp>
        <p:nvSpPr>
          <p:cNvPr id="70" name="TextBox 69">
            <a:extLst>
              <a:ext uri="{FF2B5EF4-FFF2-40B4-BE49-F238E27FC236}">
                <a16:creationId xmlns:a16="http://schemas.microsoft.com/office/drawing/2014/main" id="{0431576A-7180-7B45-A4E9-F513F6EE90EB}"/>
              </a:ext>
            </a:extLst>
          </p:cNvPr>
          <p:cNvSpPr txBox="1"/>
          <p:nvPr/>
        </p:nvSpPr>
        <p:spPr>
          <a:xfrm>
            <a:off x="-74598" y="3301421"/>
            <a:ext cx="1174575" cy="969496"/>
          </a:xfrm>
          <a:prstGeom prst="rect">
            <a:avLst/>
          </a:prstGeom>
          <a:noFill/>
        </p:spPr>
        <p:txBody>
          <a:bodyPr wrap="square" rtlCol="0">
            <a:spAutoFit/>
          </a:bodyPr>
          <a:lstStyle/>
          <a:p>
            <a:pPr algn="ctr"/>
            <a:r>
              <a:rPr lang="en-US" sz="1900" b="1"/>
              <a:t>Divided</a:t>
            </a:r>
          </a:p>
          <a:p>
            <a:pPr algn="ctr"/>
            <a:r>
              <a:rPr lang="en-US" sz="1900" b="1"/>
              <a:t>Kingdom</a:t>
            </a:r>
          </a:p>
          <a:p>
            <a:pPr algn="ctr"/>
            <a:r>
              <a:rPr lang="en-US" sz="1900" b="1"/>
              <a:t>930 BC</a:t>
            </a:r>
          </a:p>
        </p:txBody>
      </p:sp>
      <p:sp>
        <p:nvSpPr>
          <p:cNvPr id="72" name="TextBox 71">
            <a:extLst>
              <a:ext uri="{FF2B5EF4-FFF2-40B4-BE49-F238E27FC236}">
                <a16:creationId xmlns:a16="http://schemas.microsoft.com/office/drawing/2014/main" id="{8437775D-BB3F-2F45-AD67-199F6EF11951}"/>
              </a:ext>
            </a:extLst>
          </p:cNvPr>
          <p:cNvSpPr txBox="1"/>
          <p:nvPr/>
        </p:nvSpPr>
        <p:spPr>
          <a:xfrm>
            <a:off x="3887899" y="3071085"/>
            <a:ext cx="566822" cy="646331"/>
          </a:xfrm>
          <a:prstGeom prst="rect">
            <a:avLst/>
          </a:prstGeom>
          <a:noFill/>
        </p:spPr>
        <p:txBody>
          <a:bodyPr wrap="none" rtlCol="0">
            <a:spAutoFit/>
          </a:bodyPr>
          <a:lstStyle/>
          <a:p>
            <a:r>
              <a:rPr lang="en-US" b="1"/>
              <a:t>722 </a:t>
            </a:r>
          </a:p>
          <a:p>
            <a:r>
              <a:rPr lang="en-US" b="1"/>
              <a:t>BC</a:t>
            </a:r>
          </a:p>
        </p:txBody>
      </p:sp>
      <p:sp>
        <p:nvSpPr>
          <p:cNvPr id="73" name="Left Brace 72">
            <a:extLst>
              <a:ext uri="{FF2B5EF4-FFF2-40B4-BE49-F238E27FC236}">
                <a16:creationId xmlns:a16="http://schemas.microsoft.com/office/drawing/2014/main" id="{DA4AE7FB-2D90-3444-845E-DBA37F2EB585}"/>
              </a:ext>
            </a:extLst>
          </p:cNvPr>
          <p:cNvSpPr/>
          <p:nvPr/>
        </p:nvSpPr>
        <p:spPr>
          <a:xfrm>
            <a:off x="8011691" y="4550026"/>
            <a:ext cx="533394" cy="93076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FE30137E-7D4F-4343-B7CA-A7B60F3239C5}"/>
              </a:ext>
            </a:extLst>
          </p:cNvPr>
          <p:cNvSpPr/>
          <p:nvPr/>
        </p:nvSpPr>
        <p:spPr>
          <a:xfrm rot="10800000">
            <a:off x="1065336" y="4718246"/>
            <a:ext cx="568122" cy="7625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B0907F20-20A1-D145-B7D4-9B99B7931BA7}"/>
              </a:ext>
            </a:extLst>
          </p:cNvPr>
          <p:cNvSpPr txBox="1"/>
          <p:nvPr/>
        </p:nvSpPr>
        <p:spPr>
          <a:xfrm>
            <a:off x="884557" y="5595381"/>
            <a:ext cx="1376238" cy="523220"/>
          </a:xfrm>
          <a:prstGeom prst="rect">
            <a:avLst/>
          </a:prstGeom>
          <a:solidFill>
            <a:schemeClr val="bg2"/>
          </a:solidFill>
          <a:ln w="38100">
            <a:solidFill>
              <a:schemeClr val="tx1"/>
            </a:solidFill>
          </a:ln>
        </p:spPr>
        <p:txBody>
          <a:bodyPr wrap="square" rtlCol="0">
            <a:spAutoFit/>
          </a:bodyPr>
          <a:lstStyle/>
          <a:p>
            <a:pPr algn="ctr"/>
            <a:r>
              <a:rPr lang="en-US" sz="2800" b="1"/>
              <a:t>Edom</a:t>
            </a:r>
          </a:p>
        </p:txBody>
      </p:sp>
      <p:sp>
        <p:nvSpPr>
          <p:cNvPr id="81" name="TextBox 80">
            <a:extLst>
              <a:ext uri="{FF2B5EF4-FFF2-40B4-BE49-F238E27FC236}">
                <a16:creationId xmlns:a16="http://schemas.microsoft.com/office/drawing/2014/main" id="{402038C0-B60A-9543-9E3C-BF2421D5A93F}"/>
              </a:ext>
            </a:extLst>
          </p:cNvPr>
          <p:cNvSpPr txBox="1"/>
          <p:nvPr/>
        </p:nvSpPr>
        <p:spPr>
          <a:xfrm>
            <a:off x="127018" y="6158469"/>
            <a:ext cx="1035861" cy="646331"/>
          </a:xfrm>
          <a:prstGeom prst="rect">
            <a:avLst/>
          </a:prstGeom>
          <a:noFill/>
        </p:spPr>
        <p:txBody>
          <a:bodyPr wrap="none" rtlCol="0">
            <a:spAutoFit/>
          </a:bodyPr>
          <a:lstStyle/>
          <a:p>
            <a:pPr algn="ctr"/>
            <a:r>
              <a:rPr lang="en-US" b="1"/>
              <a:t>Obadiah</a:t>
            </a:r>
          </a:p>
          <a:p>
            <a:pPr algn="ctr"/>
            <a:r>
              <a:rPr lang="en-US" b="1"/>
              <a:t>845 BC</a:t>
            </a:r>
          </a:p>
        </p:txBody>
      </p:sp>
      <p:cxnSp>
        <p:nvCxnSpPr>
          <p:cNvPr id="82" name="Straight Arrow Connector 81">
            <a:extLst>
              <a:ext uri="{FF2B5EF4-FFF2-40B4-BE49-F238E27FC236}">
                <a16:creationId xmlns:a16="http://schemas.microsoft.com/office/drawing/2014/main" id="{3E841744-0143-7845-9148-A532C9841C29}"/>
              </a:ext>
            </a:extLst>
          </p:cNvPr>
          <p:cNvCxnSpPr>
            <a:cxnSpLocks/>
          </p:cNvCxnSpPr>
          <p:nvPr/>
        </p:nvCxnSpPr>
        <p:spPr>
          <a:xfrm flipV="1">
            <a:off x="1364980" y="6118601"/>
            <a:ext cx="0" cy="5456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93085F4-2AEB-E848-AE8B-9F53016FD71A}"/>
              </a:ext>
            </a:extLst>
          </p:cNvPr>
          <p:cNvSpPr txBox="1"/>
          <p:nvPr/>
        </p:nvSpPr>
        <p:spPr>
          <a:xfrm>
            <a:off x="1440829" y="2419390"/>
            <a:ext cx="842667" cy="646331"/>
          </a:xfrm>
          <a:prstGeom prst="rect">
            <a:avLst/>
          </a:prstGeom>
          <a:solidFill>
            <a:srgbClr val="FFFF00"/>
          </a:solidFill>
        </p:spPr>
        <p:txBody>
          <a:bodyPr wrap="none" rtlCol="0">
            <a:spAutoFit/>
          </a:bodyPr>
          <a:lstStyle/>
          <a:p>
            <a:pPr algn="ctr"/>
            <a:r>
              <a:rPr lang="en-US" b="1" dirty="0"/>
              <a:t>Amos </a:t>
            </a:r>
          </a:p>
          <a:p>
            <a:pPr algn="ctr"/>
            <a:r>
              <a:rPr lang="en-US" b="1" dirty="0"/>
              <a:t>755 BC</a:t>
            </a:r>
          </a:p>
        </p:txBody>
      </p:sp>
      <p:sp>
        <p:nvSpPr>
          <p:cNvPr id="94" name="TextBox 93">
            <a:extLst>
              <a:ext uri="{FF2B5EF4-FFF2-40B4-BE49-F238E27FC236}">
                <a16:creationId xmlns:a16="http://schemas.microsoft.com/office/drawing/2014/main" id="{DC6A0842-F6F5-0F42-8A9B-647E8D37C2ED}"/>
              </a:ext>
            </a:extLst>
          </p:cNvPr>
          <p:cNvSpPr txBox="1"/>
          <p:nvPr/>
        </p:nvSpPr>
        <p:spPr>
          <a:xfrm>
            <a:off x="3364582" y="2326662"/>
            <a:ext cx="857927" cy="646331"/>
          </a:xfrm>
          <a:prstGeom prst="rect">
            <a:avLst/>
          </a:prstGeom>
          <a:noFill/>
        </p:spPr>
        <p:txBody>
          <a:bodyPr wrap="none" rtlCol="0">
            <a:spAutoFit/>
          </a:bodyPr>
          <a:lstStyle/>
          <a:p>
            <a:pPr algn="ctr"/>
            <a:r>
              <a:rPr lang="en-US" b="1"/>
              <a:t>Hosea </a:t>
            </a:r>
          </a:p>
          <a:p>
            <a:pPr algn="ctr"/>
            <a:r>
              <a:rPr lang="en-US" b="1"/>
              <a:t>750 BC</a:t>
            </a:r>
          </a:p>
        </p:txBody>
      </p:sp>
      <p:sp>
        <p:nvSpPr>
          <p:cNvPr id="95" name="TextBox 94">
            <a:extLst>
              <a:ext uri="{FF2B5EF4-FFF2-40B4-BE49-F238E27FC236}">
                <a16:creationId xmlns:a16="http://schemas.microsoft.com/office/drawing/2014/main" id="{E0971BBF-FED4-5E4F-AAB9-9AB9281FD175}"/>
              </a:ext>
            </a:extLst>
          </p:cNvPr>
          <p:cNvSpPr txBox="1"/>
          <p:nvPr/>
        </p:nvSpPr>
        <p:spPr>
          <a:xfrm>
            <a:off x="2920101" y="768888"/>
            <a:ext cx="869149" cy="646331"/>
          </a:xfrm>
          <a:prstGeom prst="rect">
            <a:avLst/>
          </a:prstGeom>
          <a:noFill/>
        </p:spPr>
        <p:txBody>
          <a:bodyPr wrap="none" rtlCol="0">
            <a:spAutoFit/>
          </a:bodyPr>
          <a:lstStyle/>
          <a:p>
            <a:pPr algn="ctr"/>
            <a:r>
              <a:rPr lang="en-US" b="1"/>
              <a:t>Jonah </a:t>
            </a:r>
          </a:p>
          <a:p>
            <a:pPr algn="ctr"/>
            <a:r>
              <a:rPr lang="en-US" b="1"/>
              <a:t>760 BC</a:t>
            </a:r>
          </a:p>
        </p:txBody>
      </p:sp>
      <p:sp>
        <p:nvSpPr>
          <p:cNvPr id="96" name="Left Brace 95">
            <a:extLst>
              <a:ext uri="{FF2B5EF4-FFF2-40B4-BE49-F238E27FC236}">
                <a16:creationId xmlns:a16="http://schemas.microsoft.com/office/drawing/2014/main" id="{9C73DA21-4743-2449-89D8-4760FE2ECFD0}"/>
              </a:ext>
            </a:extLst>
          </p:cNvPr>
          <p:cNvSpPr/>
          <p:nvPr/>
        </p:nvSpPr>
        <p:spPr>
          <a:xfrm flipV="1">
            <a:off x="2808978" y="750392"/>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e 96">
            <a:extLst>
              <a:ext uri="{FF2B5EF4-FFF2-40B4-BE49-F238E27FC236}">
                <a16:creationId xmlns:a16="http://schemas.microsoft.com/office/drawing/2014/main" id="{F50B11F4-54AD-8048-8807-A9CDE191393C}"/>
              </a:ext>
            </a:extLst>
          </p:cNvPr>
          <p:cNvSpPr/>
          <p:nvPr/>
        </p:nvSpPr>
        <p:spPr>
          <a:xfrm flipV="1">
            <a:off x="4492196" y="768888"/>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a:extLst>
              <a:ext uri="{FF2B5EF4-FFF2-40B4-BE49-F238E27FC236}">
                <a16:creationId xmlns:a16="http://schemas.microsoft.com/office/drawing/2014/main" id="{8A69E286-F1B3-2E44-9B95-B5469B8336AB}"/>
              </a:ext>
            </a:extLst>
          </p:cNvPr>
          <p:cNvCxnSpPr>
            <a:cxnSpLocks/>
          </p:cNvCxnSpPr>
          <p:nvPr/>
        </p:nvCxnSpPr>
        <p:spPr>
          <a:xfrm>
            <a:off x="2754347"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EB53D0A-486F-6844-B8DE-43801A0CC52C}"/>
              </a:ext>
            </a:extLst>
          </p:cNvPr>
          <p:cNvCxnSpPr>
            <a:cxnSpLocks/>
          </p:cNvCxnSpPr>
          <p:nvPr/>
        </p:nvCxnSpPr>
        <p:spPr>
          <a:xfrm flipH="1" flipV="1">
            <a:off x="4812406" y="4439217"/>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EE568E4-712B-824A-8418-71022CF75810}"/>
              </a:ext>
            </a:extLst>
          </p:cNvPr>
          <p:cNvSpPr txBox="1"/>
          <p:nvPr/>
        </p:nvSpPr>
        <p:spPr>
          <a:xfrm>
            <a:off x="6219966" y="736027"/>
            <a:ext cx="2499402" cy="1938992"/>
          </a:xfrm>
          <a:prstGeom prst="rect">
            <a:avLst/>
          </a:prstGeom>
          <a:pattFill prst="pct60">
            <a:fgClr>
              <a:schemeClr val="accent1"/>
            </a:fgClr>
            <a:bgClr>
              <a:schemeClr val="bg1"/>
            </a:bgClr>
          </a:pattFill>
          <a:ln w="76200">
            <a:solidFill>
              <a:srgbClr val="FFC000"/>
            </a:solidFill>
          </a:ln>
        </p:spPr>
        <p:txBody>
          <a:bodyPr wrap="none" rtlCol="0">
            <a:spAutoFit/>
          </a:bodyPr>
          <a:lstStyle/>
          <a:p>
            <a:r>
              <a:rPr lang="en-US" sz="4000" b="1">
                <a:latin typeface="American Typewriter" panose="02090604020004020304" pitchFamily="18" charset="77"/>
                <a:cs typeface="Aldhabi" panose="020F0502020204030204" pitchFamily="34" charset="0"/>
              </a:rPr>
              <a:t>Minor</a:t>
            </a:r>
          </a:p>
          <a:p>
            <a:r>
              <a:rPr lang="en-US" sz="4000" b="1">
                <a:latin typeface="American Typewriter" panose="02090604020004020304" pitchFamily="18" charset="77"/>
                <a:cs typeface="Aldhabi" panose="020F0502020204030204" pitchFamily="34" charset="0"/>
              </a:rPr>
              <a:t>Prophets</a:t>
            </a:r>
          </a:p>
          <a:p>
            <a:r>
              <a:rPr lang="en-US" sz="4000" b="1">
                <a:cs typeface="Arial" panose="020B0604020202020204" pitchFamily="34" charset="0"/>
              </a:rPr>
              <a:t>Timeline</a:t>
            </a:r>
          </a:p>
        </p:txBody>
      </p:sp>
    </p:spTree>
    <p:extLst>
      <p:ext uri="{BB962C8B-B14F-4D97-AF65-F5344CB8AC3E}">
        <p14:creationId xmlns:p14="http://schemas.microsoft.com/office/powerpoint/2010/main" val="1268256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7EB4E-6DC8-7C44-BE0C-A70DC46124B9}"/>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405D1026-D453-AE49-A611-D23C5A59976C}"/>
              </a:ext>
            </a:extLst>
          </p:cNvPr>
          <p:cNvSpPr>
            <a:spLocks noGrp="1"/>
          </p:cNvSpPr>
          <p:nvPr>
            <p:ph idx="1"/>
          </p:nvPr>
        </p:nvSpPr>
        <p:spPr>
          <a:xfrm>
            <a:off x="152400" y="1600200"/>
            <a:ext cx="8839200" cy="5102352"/>
          </a:xfrm>
        </p:spPr>
        <p:txBody>
          <a:bodyPr>
            <a:normAutofit/>
          </a:bodyPr>
          <a:lstStyle/>
          <a:p>
            <a:pPr marL="118872" indent="0">
              <a:buNone/>
            </a:pPr>
            <a:r>
              <a:rPr lang="en-US" sz="2000" dirty="0"/>
              <a:t>“Amos is the uncompromising prophet of unrighteousness, lived in the reign of Jeroboam II of Israel, about 760 B.C.  He was from the little town of Tekoa where he was a simple shepherd and a keeper of trees.  Assyria (</a:t>
            </a:r>
            <a:r>
              <a:rPr lang="en-US" sz="2000" dirty="0" err="1"/>
              <a:t>Ninevah</a:t>
            </a:r>
            <a:r>
              <a:rPr lang="en-US" sz="2000" dirty="0"/>
              <a:t>) which had been spared by the preaching of Jonah was now rising up, preparing to reach toward the Mediterranean in a program of conquest.  In less than forty years after Amos began his work the northern tribes (Israel) were captured and taken into exile in Assyria.  Despite this threat the people of Israel, enjoying their material </a:t>
            </a:r>
            <a:r>
              <a:rPr lang="en-US" sz="2000" dirty="0" err="1"/>
              <a:t>properity</a:t>
            </a:r>
            <a:r>
              <a:rPr lang="en-US" sz="2000" dirty="0"/>
              <a:t>, allowed themselves to descend into a state of moral corruption and spiritual decay that threatened their very existence.  Amos came forth with his message to save them from disaster.  In his condemnation of their wickedness he mentions almost every sin conceivable...Outwardly the people were religious , taking pains to attend the proper , observe the technical regulations and make required offerings.  Inwardly, however, they were selfish, cruel, wicked and worldly-minded.  He goes to Bethel, a city in the southern part of the northern kingdom (Israel), to declare the word of God.”    --- Hester, Heart of Hebrew History, page 281-282</a:t>
            </a:r>
          </a:p>
        </p:txBody>
      </p:sp>
    </p:spTree>
    <p:extLst>
      <p:ext uri="{BB962C8B-B14F-4D97-AF65-F5344CB8AC3E}">
        <p14:creationId xmlns:p14="http://schemas.microsoft.com/office/powerpoint/2010/main" val="390058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4ACC13-EEAB-244A-AD8C-DA5C74CB584A}"/>
              </a:ext>
            </a:extLst>
          </p:cNvPr>
          <p:cNvSpPr>
            <a:spLocks noGrp="1"/>
          </p:cNvSpPr>
          <p:nvPr>
            <p:ph type="title"/>
          </p:nvPr>
        </p:nvSpPr>
        <p:spPr/>
        <p:txBody>
          <a:bodyPr/>
          <a:lstStyle/>
          <a:p>
            <a:r>
              <a:rPr lang="en-US" dirty="0"/>
              <a:t>The message</a:t>
            </a:r>
          </a:p>
        </p:txBody>
      </p:sp>
      <p:sp>
        <p:nvSpPr>
          <p:cNvPr id="4" name="Content Placeholder 3">
            <a:extLst>
              <a:ext uri="{FF2B5EF4-FFF2-40B4-BE49-F238E27FC236}">
                <a16:creationId xmlns:a16="http://schemas.microsoft.com/office/drawing/2014/main" id="{6C4D03A8-5569-434E-B269-A314D0593EE5}"/>
              </a:ext>
            </a:extLst>
          </p:cNvPr>
          <p:cNvSpPr>
            <a:spLocks noGrp="1"/>
          </p:cNvSpPr>
          <p:nvPr>
            <p:ph idx="1"/>
          </p:nvPr>
        </p:nvSpPr>
        <p:spPr>
          <a:xfrm>
            <a:off x="152400" y="1524000"/>
            <a:ext cx="8839200" cy="5178552"/>
          </a:xfrm>
        </p:spPr>
        <p:txBody>
          <a:bodyPr>
            <a:normAutofit fontScale="70000" lnSpcReduction="20000"/>
          </a:bodyPr>
          <a:lstStyle/>
          <a:p>
            <a:pPr marL="118872" indent="0">
              <a:buNone/>
            </a:pPr>
            <a:endParaRPr lang="en-US" dirty="0"/>
          </a:p>
          <a:p>
            <a:r>
              <a:rPr lang="en-US" dirty="0"/>
              <a:t> </a:t>
            </a:r>
            <a:r>
              <a:rPr lang="en-US" sz="3100" dirty="0"/>
              <a:t>“In Amos 1:2, we see a vivid picture of the Lord as a lion whose roar to the north reaches all the way to Mt. Carmel  - this describes what God is doing through Amos, proclaiming a fiery message of condemnation and judgment against Israel and the surrounding nations…His clear insight into the conditions of his day, his indignation at the corruptions within a nation, and his courage and devotion to God have made him worthy of a place among the great.” --- Hailey</a:t>
            </a:r>
          </a:p>
          <a:p>
            <a:endParaRPr lang="en-US" sz="3100" dirty="0"/>
          </a:p>
          <a:p>
            <a:r>
              <a:rPr lang="en-US" sz="3100" dirty="0"/>
              <a:t>“The people of Israel were now at the summit of worldly prosperity but were rapidly filling up the measure of their sins. The mission of Amos was, therefore, rather to threaten than to console.  He rebukes, among other things, the corruption of their manners, which kept pace with their prosperity; he charges the great men with partiality as judges, and violence towards the poor; and he foretells, as a punishment from God, the captivity of the ten tribes in a foreign country...” - The Bible Handbook, Angus and Green</a:t>
            </a:r>
          </a:p>
          <a:p>
            <a:endParaRPr lang="en-US" dirty="0"/>
          </a:p>
          <a:p>
            <a:endParaRPr lang="en-US" dirty="0"/>
          </a:p>
        </p:txBody>
      </p:sp>
    </p:spTree>
    <p:extLst>
      <p:ext uri="{BB962C8B-B14F-4D97-AF65-F5344CB8AC3E}">
        <p14:creationId xmlns:p14="http://schemas.microsoft.com/office/powerpoint/2010/main" val="208073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176212" y="1524000"/>
            <a:ext cx="8791575" cy="5449824"/>
          </a:xfrm>
        </p:spPr>
        <p:txBody>
          <a:bodyPr>
            <a:normAutofit/>
          </a:bodyPr>
          <a:lstStyle/>
          <a:p>
            <a:pPr marL="89154" indent="0">
              <a:buNone/>
            </a:pPr>
            <a:r>
              <a:rPr lang="en-US" sz="2400" dirty="0"/>
              <a:t>Often referred to as the “Country Prophet,” Amos lived among a group of shepherds in Tekoa, a small town approximately ten miles south of Jerusalem.  Amos made clear in his writings that he did not come from a family of prophets, nor did he even consider himself one.  Rather, he was “a grower of sycamore figs” as well as a shepherd (Amos 7:14–15).  Amos’s connection to the simple life of the people made its way into the center of his prophecies, as he showed a heart for the oppressed and the voiceless in the world.</a:t>
            </a:r>
          </a:p>
          <a:p>
            <a:pPr marL="89154" indent="0">
              <a:buNone/>
            </a:pPr>
            <a:endParaRPr lang="en-US" sz="2200" dirty="0"/>
          </a:p>
          <a:p>
            <a:pPr marL="89154" indent="0">
              <a:buNone/>
            </a:pPr>
            <a:endParaRPr lang="en-US" sz="2200" dirty="0"/>
          </a:p>
          <a:p>
            <a:pPr marL="89154" indent="0">
              <a:buNone/>
            </a:pPr>
            <a:endParaRPr lang="en-US" sz="2200" dirty="0"/>
          </a:p>
        </p:txBody>
      </p:sp>
    </p:spTree>
    <p:extLst>
      <p:ext uri="{BB962C8B-B14F-4D97-AF65-F5344CB8AC3E}">
        <p14:creationId xmlns:p14="http://schemas.microsoft.com/office/powerpoint/2010/main" val="2314448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7561</TotalTime>
  <Words>5990</Words>
  <Application>Microsoft Macintosh PowerPoint</Application>
  <PresentationFormat>On-screen Show (4:3)</PresentationFormat>
  <Paragraphs>430</Paragraphs>
  <Slides>25</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Abadi MT Condensed Extra Bold</vt:lpstr>
      <vt:lpstr>American Typewriter</vt:lpstr>
      <vt:lpstr>Arial</vt:lpstr>
      <vt:lpstr>Calibri</vt:lpstr>
      <vt:lpstr>Corbel</vt:lpstr>
      <vt:lpstr>Wingdings</vt:lpstr>
      <vt:lpstr>Wingdings 2</vt:lpstr>
      <vt:lpstr>Wingdings 3</vt:lpstr>
      <vt:lpstr>Module</vt:lpstr>
      <vt:lpstr>Symphony of the Scriptures</vt:lpstr>
      <vt:lpstr>Amos</vt:lpstr>
      <vt:lpstr>PowerPoint Presentation</vt:lpstr>
      <vt:lpstr>When Did They Prophecy?</vt:lpstr>
      <vt:lpstr>CHRONOLOGY OF PROPHETS</vt:lpstr>
      <vt:lpstr>PowerPoint Presentation</vt:lpstr>
      <vt:lpstr>Introduction</vt:lpstr>
      <vt:lpstr>The message</vt:lpstr>
      <vt:lpstr>Who wrote the book?</vt:lpstr>
      <vt:lpstr>Where are we?</vt:lpstr>
      <vt:lpstr>Why is Amos so important?</vt:lpstr>
      <vt:lpstr>What's the point?</vt:lpstr>
      <vt:lpstr>How do I apply this?</vt:lpstr>
      <vt:lpstr>Accusations against the wealthy</vt:lpstr>
      <vt:lpstr>Summary</vt:lpstr>
      <vt:lpstr>Summary</vt:lpstr>
      <vt:lpstr>When God has had enough…</vt:lpstr>
      <vt:lpstr>Amos’s plea for repentance</vt:lpstr>
      <vt:lpstr>Amos prophesies that David’s tabernacle will be rebuilt:</vt:lpstr>
      <vt:lpstr>According to James - prophecy has been fulfilled</vt:lpstr>
      <vt:lpstr>Summary</vt:lpstr>
      <vt:lpstr>Brief Outline:</vt:lpstr>
      <vt:lpstr>New Testament references:</vt:lpstr>
      <vt:lpstr>New Testament references:</vt:lpstr>
      <vt:lpstr>God’s lesson for Israel can be applied to our world in three areas…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121</cp:revision>
  <cp:lastPrinted>2021-11-03T16:16:50Z</cp:lastPrinted>
  <dcterms:created xsi:type="dcterms:W3CDTF">2010-11-07T11:38:16Z</dcterms:created>
  <dcterms:modified xsi:type="dcterms:W3CDTF">2022-12-30T21:17:32Z</dcterms:modified>
</cp:coreProperties>
</file>